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Lst>
  <p:notesMasterIdLst>
    <p:notesMasterId r:id="rId40"/>
  </p:notesMasterIdLst>
  <p:sldIdLst>
    <p:sldId id="256" r:id="rId6"/>
    <p:sldId id="258" r:id="rId7"/>
    <p:sldId id="262" r:id="rId8"/>
    <p:sldId id="263" r:id="rId9"/>
    <p:sldId id="279" r:id="rId10"/>
    <p:sldId id="280" r:id="rId11"/>
    <p:sldId id="282" r:id="rId12"/>
    <p:sldId id="292" r:id="rId13"/>
    <p:sldId id="289" r:id="rId14"/>
    <p:sldId id="274" r:id="rId15"/>
    <p:sldId id="288" r:id="rId16"/>
    <p:sldId id="260" r:id="rId17"/>
    <p:sldId id="299" r:id="rId18"/>
    <p:sldId id="295" r:id="rId19"/>
    <p:sldId id="296" r:id="rId20"/>
    <p:sldId id="297" r:id="rId21"/>
    <p:sldId id="298" r:id="rId22"/>
    <p:sldId id="265" r:id="rId23"/>
    <p:sldId id="275" r:id="rId24"/>
    <p:sldId id="269" r:id="rId25"/>
    <p:sldId id="285" r:id="rId26"/>
    <p:sldId id="261" r:id="rId27"/>
    <p:sldId id="286" r:id="rId28"/>
    <p:sldId id="268" r:id="rId29"/>
    <p:sldId id="270" r:id="rId30"/>
    <p:sldId id="281" r:id="rId31"/>
    <p:sldId id="301" r:id="rId32"/>
    <p:sldId id="287" r:id="rId33"/>
    <p:sldId id="271" r:id="rId34"/>
    <p:sldId id="276" r:id="rId35"/>
    <p:sldId id="283" r:id="rId36"/>
    <p:sldId id="300" r:id="rId37"/>
    <p:sldId id="266" r:id="rId38"/>
    <p:sldId id="26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236FC-756D-306F-D1A6-51ED30E0AD85}" v="8" dt="2024-11-06T16:23:12.009"/>
    <p1510:client id="{1A1FBA90-1225-DDEE-7FEB-D32A27361CEC}" v="794" dt="2024-11-06T14:30:44.813"/>
    <p1510:client id="{1B44EC15-EAEB-415C-80AB-C1FC424EA92F}" v="2304" dt="2024-11-07T00:49:51.102"/>
    <p1510:client id="{45F3B52D-0363-14A4-83D9-83D2F53593D0}" v="4" dt="2024-11-06T17:16:11.753"/>
    <p1510:client id="{9243DE38-F937-5969-1E5E-F281D86929D7}" v="338" dt="2024-11-06T18:15:19.110"/>
    <p1510:client id="{A370B7B0-4CDB-7FB6-91A0-7E0617C55C45}" v="1" dt="2024-11-06T04:09:50.342"/>
    <p1510:client id="{C012AF44-7B0E-3084-9FEC-182299A2AC8F}" v="11" dt="2024-11-07T00:54:53.120"/>
    <p1510:client id="{D3252A7E-9731-1511-97F9-5B17F87B88EB}" v="510" dt="2024-11-06T13:40:32.921"/>
    <p1510:client id="{FCEFB568-323D-357E-79A4-0F4FA81C3698}" v="1" dt="2024-11-06T16:04:25.2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8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85"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86"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87"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B0E4D2E7-96D9-4B9F-8F6C-D6E27AE996C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noRot="1" noChangeAspect="1"/>
          </p:cNvSpPr>
          <p:nvPr>
            <p:ph type="sldImg"/>
          </p:nvPr>
        </p:nvSpPr>
        <p:spPr>
          <a:xfrm>
            <a:off x="685800" y="1143000"/>
            <a:ext cx="5486400" cy="3086100"/>
          </a:xfrm>
          <a:prstGeom prst="rect">
            <a:avLst/>
          </a:prstGeom>
          <a:ln w="0">
            <a:noFill/>
          </a:ln>
        </p:spPr>
      </p:sp>
      <p:sp>
        <p:nvSpPr>
          <p:cNvPr id="116"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17"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A6667428-733D-4EEB-A8DE-451DAEE9C3C7}" type="slidenum">
              <a:rPr lang="en"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3F1E5-961E-D2B0-7172-81E6B8C82844}"/>
            </a:ext>
          </a:extLst>
        </p:cNvPr>
        <p:cNvGrpSpPr/>
        <p:nvPr/>
      </p:nvGrpSpPr>
      <p:grpSpPr>
        <a:xfrm>
          <a:off x="0" y="0"/>
          <a:ext cx="0" cy="0"/>
          <a:chOff x="0" y="0"/>
          <a:chExt cx="0" cy="0"/>
        </a:xfrm>
      </p:grpSpPr>
      <p:sp>
        <p:nvSpPr>
          <p:cNvPr id="118" name="PlaceHolder 1">
            <a:extLst>
              <a:ext uri="{FF2B5EF4-FFF2-40B4-BE49-F238E27FC236}">
                <a16:creationId xmlns:a16="http://schemas.microsoft.com/office/drawing/2014/main" id="{3639AF13-D112-2CD2-1CCD-F29026328685}"/>
              </a:ext>
            </a:extLst>
          </p:cNvPr>
          <p:cNvSpPr>
            <a:spLocks noGrp="1" noRot="1" noChangeAspect="1"/>
          </p:cNvSpPr>
          <p:nvPr>
            <p:ph type="sldImg"/>
          </p:nvPr>
        </p:nvSpPr>
        <p:spPr>
          <a:xfrm>
            <a:off x="685800" y="1143000"/>
            <a:ext cx="5486400" cy="3086100"/>
          </a:xfrm>
          <a:prstGeom prst="rect">
            <a:avLst/>
          </a:prstGeom>
          <a:ln w="0">
            <a:noFill/>
          </a:ln>
        </p:spPr>
      </p:sp>
      <p:sp>
        <p:nvSpPr>
          <p:cNvPr id="119" name="PlaceHolder 2">
            <a:extLst>
              <a:ext uri="{FF2B5EF4-FFF2-40B4-BE49-F238E27FC236}">
                <a16:creationId xmlns:a16="http://schemas.microsoft.com/office/drawing/2014/main" id="{4E439A08-9A4B-EB98-71CA-9B9CDDF31B15}"/>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0" name="PlaceHolder 3">
            <a:extLst>
              <a:ext uri="{FF2B5EF4-FFF2-40B4-BE49-F238E27FC236}">
                <a16:creationId xmlns:a16="http://schemas.microsoft.com/office/drawing/2014/main" id="{A1317829-E45D-C518-512C-395FFC4DFE3D}"/>
              </a:ext>
            </a:extLst>
          </p:cNvPr>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80F750CF-C4B4-4F50-A677-D683B49592ED}" type="slidenum">
              <a:rPr lang="en" sz="1200" b="0" strike="noStrike" spc="-1">
                <a:solidFill>
                  <a:srgbClr val="000000"/>
                </a:solidFill>
                <a:latin typeface="+mn-lt"/>
                <a:ea typeface="+mn-ea"/>
              </a:rPr>
              <a:t>10</a:t>
            </a:fld>
            <a:endParaRPr lang="en-US" sz="1200" b="0" strike="noStrike" spc="-1">
              <a:latin typeface="Times New Roman"/>
            </a:endParaRPr>
          </a:p>
        </p:txBody>
      </p:sp>
    </p:spTree>
    <p:extLst>
      <p:ext uri="{BB962C8B-B14F-4D97-AF65-F5344CB8AC3E}">
        <p14:creationId xmlns:p14="http://schemas.microsoft.com/office/powerpoint/2010/main" val="3737327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3F1E5-961E-D2B0-7172-81E6B8C82844}"/>
            </a:ext>
          </a:extLst>
        </p:cNvPr>
        <p:cNvGrpSpPr/>
        <p:nvPr/>
      </p:nvGrpSpPr>
      <p:grpSpPr>
        <a:xfrm>
          <a:off x="0" y="0"/>
          <a:ext cx="0" cy="0"/>
          <a:chOff x="0" y="0"/>
          <a:chExt cx="0" cy="0"/>
        </a:xfrm>
      </p:grpSpPr>
      <p:sp>
        <p:nvSpPr>
          <p:cNvPr id="118" name="PlaceHolder 1">
            <a:extLst>
              <a:ext uri="{FF2B5EF4-FFF2-40B4-BE49-F238E27FC236}">
                <a16:creationId xmlns:a16="http://schemas.microsoft.com/office/drawing/2014/main" id="{3639AF13-D112-2CD2-1CCD-F29026328685}"/>
              </a:ext>
            </a:extLst>
          </p:cNvPr>
          <p:cNvSpPr>
            <a:spLocks noGrp="1" noRot="1" noChangeAspect="1"/>
          </p:cNvSpPr>
          <p:nvPr>
            <p:ph type="sldImg"/>
          </p:nvPr>
        </p:nvSpPr>
        <p:spPr>
          <a:xfrm>
            <a:off x="685800" y="1143000"/>
            <a:ext cx="5486400" cy="3086100"/>
          </a:xfrm>
          <a:prstGeom prst="rect">
            <a:avLst/>
          </a:prstGeom>
          <a:ln w="0">
            <a:noFill/>
          </a:ln>
        </p:spPr>
      </p:sp>
      <p:sp>
        <p:nvSpPr>
          <p:cNvPr id="119" name="PlaceHolder 2">
            <a:extLst>
              <a:ext uri="{FF2B5EF4-FFF2-40B4-BE49-F238E27FC236}">
                <a16:creationId xmlns:a16="http://schemas.microsoft.com/office/drawing/2014/main" id="{4E439A08-9A4B-EB98-71CA-9B9CDDF31B15}"/>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0" name="PlaceHolder 3">
            <a:extLst>
              <a:ext uri="{FF2B5EF4-FFF2-40B4-BE49-F238E27FC236}">
                <a16:creationId xmlns:a16="http://schemas.microsoft.com/office/drawing/2014/main" id="{A1317829-E45D-C518-512C-395FFC4DFE3D}"/>
              </a:ext>
            </a:extLst>
          </p:cNvPr>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80F750CF-C4B4-4F50-A677-D683B49592ED}" type="slidenum">
              <a:rPr lang="en" sz="1200" b="0" strike="noStrike" spc="-1">
                <a:solidFill>
                  <a:srgbClr val="000000"/>
                </a:solidFill>
                <a:latin typeface="+mn-lt"/>
                <a:ea typeface="+mn-ea"/>
              </a:rPr>
              <a:t>11</a:t>
            </a:fld>
            <a:endParaRPr lang="en-US" sz="1200" b="0" strike="noStrike" spc="-1">
              <a:latin typeface="Times New Roman"/>
            </a:endParaRPr>
          </a:p>
        </p:txBody>
      </p:sp>
    </p:spTree>
    <p:extLst>
      <p:ext uri="{BB962C8B-B14F-4D97-AF65-F5344CB8AC3E}">
        <p14:creationId xmlns:p14="http://schemas.microsoft.com/office/powerpoint/2010/main" val="73249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noRot="1" noChangeAspect="1"/>
          </p:cNvSpPr>
          <p:nvPr>
            <p:ph type="sldImg"/>
          </p:nvPr>
        </p:nvSpPr>
        <p:spPr>
          <a:xfrm>
            <a:off x="685800" y="1143000"/>
            <a:ext cx="5486400" cy="3086100"/>
          </a:xfrm>
          <a:prstGeom prst="rect">
            <a:avLst/>
          </a:prstGeom>
          <a:ln w="0">
            <a:noFill/>
          </a:ln>
        </p:spPr>
      </p:sp>
      <p:sp>
        <p:nvSpPr>
          <p:cNvPr id="128"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9"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272AFDC3-C664-44C9-AFE9-D165BE4700DA}" type="slidenum">
              <a:rPr lang="en" sz="1200" b="0" strike="noStrike" spc="-1">
                <a:solidFill>
                  <a:srgbClr val="000000"/>
                </a:solidFill>
                <a:latin typeface="+mn-lt"/>
                <a:ea typeface="+mn-ea"/>
              </a:rPr>
              <a:t>12</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CE5B2-8894-9482-C7E6-2C79253959C6}"/>
            </a:ext>
          </a:extLst>
        </p:cNvPr>
        <p:cNvGrpSpPr/>
        <p:nvPr/>
      </p:nvGrpSpPr>
      <p:grpSpPr>
        <a:xfrm>
          <a:off x="0" y="0"/>
          <a:ext cx="0" cy="0"/>
          <a:chOff x="0" y="0"/>
          <a:chExt cx="0" cy="0"/>
        </a:xfrm>
      </p:grpSpPr>
      <p:sp>
        <p:nvSpPr>
          <p:cNvPr id="118" name="PlaceHolder 1">
            <a:extLst>
              <a:ext uri="{FF2B5EF4-FFF2-40B4-BE49-F238E27FC236}">
                <a16:creationId xmlns:a16="http://schemas.microsoft.com/office/drawing/2014/main" id="{D380ED6B-E0EB-CB48-BBE3-FD526C2CB9A5}"/>
              </a:ext>
            </a:extLst>
          </p:cNvPr>
          <p:cNvSpPr>
            <a:spLocks noGrp="1" noRot="1" noChangeAspect="1"/>
          </p:cNvSpPr>
          <p:nvPr>
            <p:ph type="sldImg"/>
          </p:nvPr>
        </p:nvSpPr>
        <p:spPr>
          <a:xfrm>
            <a:off x="685800" y="1143000"/>
            <a:ext cx="5486400" cy="3086100"/>
          </a:xfrm>
          <a:prstGeom prst="rect">
            <a:avLst/>
          </a:prstGeom>
          <a:ln w="0">
            <a:noFill/>
          </a:ln>
        </p:spPr>
      </p:sp>
      <p:sp>
        <p:nvSpPr>
          <p:cNvPr id="119" name="PlaceHolder 2">
            <a:extLst>
              <a:ext uri="{FF2B5EF4-FFF2-40B4-BE49-F238E27FC236}">
                <a16:creationId xmlns:a16="http://schemas.microsoft.com/office/drawing/2014/main" id="{62CD5C2F-7CD3-66C4-1DED-DAE9CC4E8BD9}"/>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0" name="PlaceHolder 3">
            <a:extLst>
              <a:ext uri="{FF2B5EF4-FFF2-40B4-BE49-F238E27FC236}">
                <a16:creationId xmlns:a16="http://schemas.microsoft.com/office/drawing/2014/main" id="{2356BCF7-23F3-612E-32C7-695DE61417A8}"/>
              </a:ext>
            </a:extLst>
          </p:cNvPr>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80F750CF-C4B4-4F50-A677-D683B49592ED}" type="slidenum">
              <a:rPr lang="en" sz="1200" b="0" strike="noStrike" spc="-1">
                <a:solidFill>
                  <a:srgbClr val="000000"/>
                </a:solidFill>
                <a:latin typeface="+mn-lt"/>
                <a:ea typeface="+mn-ea"/>
              </a:rPr>
              <a:t>13</a:t>
            </a:fld>
            <a:endParaRPr lang="en-US" sz="1200" b="0" strike="noStrike" spc="-1">
              <a:latin typeface="Times New Roman"/>
            </a:endParaRPr>
          </a:p>
        </p:txBody>
      </p:sp>
    </p:spTree>
    <p:extLst>
      <p:ext uri="{BB962C8B-B14F-4D97-AF65-F5344CB8AC3E}">
        <p14:creationId xmlns:p14="http://schemas.microsoft.com/office/powerpoint/2010/main" val="3278986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3F1E5-961E-D2B0-7172-81E6B8C82844}"/>
            </a:ext>
          </a:extLst>
        </p:cNvPr>
        <p:cNvGrpSpPr/>
        <p:nvPr/>
      </p:nvGrpSpPr>
      <p:grpSpPr>
        <a:xfrm>
          <a:off x="0" y="0"/>
          <a:ext cx="0" cy="0"/>
          <a:chOff x="0" y="0"/>
          <a:chExt cx="0" cy="0"/>
        </a:xfrm>
      </p:grpSpPr>
      <p:sp>
        <p:nvSpPr>
          <p:cNvPr id="118" name="PlaceHolder 1">
            <a:extLst>
              <a:ext uri="{FF2B5EF4-FFF2-40B4-BE49-F238E27FC236}">
                <a16:creationId xmlns:a16="http://schemas.microsoft.com/office/drawing/2014/main" id="{3639AF13-D112-2CD2-1CCD-F29026328685}"/>
              </a:ext>
            </a:extLst>
          </p:cNvPr>
          <p:cNvSpPr>
            <a:spLocks noGrp="1" noRot="1" noChangeAspect="1"/>
          </p:cNvSpPr>
          <p:nvPr>
            <p:ph type="sldImg"/>
          </p:nvPr>
        </p:nvSpPr>
        <p:spPr>
          <a:xfrm>
            <a:off x="685800" y="1143000"/>
            <a:ext cx="5486400" cy="3086100"/>
          </a:xfrm>
          <a:prstGeom prst="rect">
            <a:avLst/>
          </a:prstGeom>
          <a:ln w="0">
            <a:noFill/>
          </a:ln>
        </p:spPr>
      </p:sp>
      <p:sp>
        <p:nvSpPr>
          <p:cNvPr id="119" name="PlaceHolder 2">
            <a:extLst>
              <a:ext uri="{FF2B5EF4-FFF2-40B4-BE49-F238E27FC236}">
                <a16:creationId xmlns:a16="http://schemas.microsoft.com/office/drawing/2014/main" id="{4E439A08-9A4B-EB98-71CA-9B9CDDF31B15}"/>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0" name="PlaceHolder 3">
            <a:extLst>
              <a:ext uri="{FF2B5EF4-FFF2-40B4-BE49-F238E27FC236}">
                <a16:creationId xmlns:a16="http://schemas.microsoft.com/office/drawing/2014/main" id="{A1317829-E45D-C518-512C-395FFC4DFE3D}"/>
              </a:ext>
            </a:extLst>
          </p:cNvPr>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80F750CF-C4B4-4F50-A677-D683B49592ED}" type="slidenum">
              <a:rPr lang="en" sz="1200" b="0" strike="noStrike" spc="-1">
                <a:solidFill>
                  <a:srgbClr val="000000"/>
                </a:solidFill>
                <a:latin typeface="+mn-lt"/>
                <a:ea typeface="+mn-ea"/>
              </a:rPr>
              <a:t>14</a:t>
            </a:fld>
            <a:endParaRPr lang="en-US" sz="1200" b="0" strike="noStrike" spc="-1">
              <a:latin typeface="Times New Roman"/>
            </a:endParaRPr>
          </a:p>
        </p:txBody>
      </p:sp>
    </p:spTree>
    <p:extLst>
      <p:ext uri="{BB962C8B-B14F-4D97-AF65-F5344CB8AC3E}">
        <p14:creationId xmlns:p14="http://schemas.microsoft.com/office/powerpoint/2010/main" val="150968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3F1E5-961E-D2B0-7172-81E6B8C82844}"/>
            </a:ext>
          </a:extLst>
        </p:cNvPr>
        <p:cNvGrpSpPr/>
        <p:nvPr/>
      </p:nvGrpSpPr>
      <p:grpSpPr>
        <a:xfrm>
          <a:off x="0" y="0"/>
          <a:ext cx="0" cy="0"/>
          <a:chOff x="0" y="0"/>
          <a:chExt cx="0" cy="0"/>
        </a:xfrm>
      </p:grpSpPr>
      <p:sp>
        <p:nvSpPr>
          <p:cNvPr id="118" name="PlaceHolder 1">
            <a:extLst>
              <a:ext uri="{FF2B5EF4-FFF2-40B4-BE49-F238E27FC236}">
                <a16:creationId xmlns:a16="http://schemas.microsoft.com/office/drawing/2014/main" id="{3639AF13-D112-2CD2-1CCD-F29026328685}"/>
              </a:ext>
            </a:extLst>
          </p:cNvPr>
          <p:cNvSpPr>
            <a:spLocks noGrp="1" noRot="1" noChangeAspect="1"/>
          </p:cNvSpPr>
          <p:nvPr>
            <p:ph type="sldImg"/>
          </p:nvPr>
        </p:nvSpPr>
        <p:spPr>
          <a:xfrm>
            <a:off x="685800" y="1143000"/>
            <a:ext cx="5486400" cy="3086100"/>
          </a:xfrm>
          <a:prstGeom prst="rect">
            <a:avLst/>
          </a:prstGeom>
          <a:ln w="0">
            <a:noFill/>
          </a:ln>
        </p:spPr>
      </p:sp>
      <p:sp>
        <p:nvSpPr>
          <p:cNvPr id="119" name="PlaceHolder 2">
            <a:extLst>
              <a:ext uri="{FF2B5EF4-FFF2-40B4-BE49-F238E27FC236}">
                <a16:creationId xmlns:a16="http://schemas.microsoft.com/office/drawing/2014/main" id="{4E439A08-9A4B-EB98-71CA-9B9CDDF31B15}"/>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0" name="PlaceHolder 3">
            <a:extLst>
              <a:ext uri="{FF2B5EF4-FFF2-40B4-BE49-F238E27FC236}">
                <a16:creationId xmlns:a16="http://schemas.microsoft.com/office/drawing/2014/main" id="{A1317829-E45D-C518-512C-395FFC4DFE3D}"/>
              </a:ext>
            </a:extLst>
          </p:cNvPr>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80F750CF-C4B4-4F50-A677-D683B49592ED}" type="slidenum">
              <a:rPr lang="en" sz="1200" b="0" strike="noStrike" spc="-1">
                <a:solidFill>
                  <a:srgbClr val="000000"/>
                </a:solidFill>
                <a:latin typeface="+mn-lt"/>
                <a:ea typeface="+mn-ea"/>
              </a:rPr>
              <a:t>15</a:t>
            </a:fld>
            <a:endParaRPr lang="en-US" sz="1200" b="0" strike="noStrike" spc="-1">
              <a:latin typeface="Times New Roman"/>
            </a:endParaRPr>
          </a:p>
        </p:txBody>
      </p:sp>
    </p:spTree>
    <p:extLst>
      <p:ext uri="{BB962C8B-B14F-4D97-AF65-F5344CB8AC3E}">
        <p14:creationId xmlns:p14="http://schemas.microsoft.com/office/powerpoint/2010/main" val="187262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3F1E5-961E-D2B0-7172-81E6B8C82844}"/>
            </a:ext>
          </a:extLst>
        </p:cNvPr>
        <p:cNvGrpSpPr/>
        <p:nvPr/>
      </p:nvGrpSpPr>
      <p:grpSpPr>
        <a:xfrm>
          <a:off x="0" y="0"/>
          <a:ext cx="0" cy="0"/>
          <a:chOff x="0" y="0"/>
          <a:chExt cx="0" cy="0"/>
        </a:xfrm>
      </p:grpSpPr>
      <p:sp>
        <p:nvSpPr>
          <p:cNvPr id="118" name="PlaceHolder 1">
            <a:extLst>
              <a:ext uri="{FF2B5EF4-FFF2-40B4-BE49-F238E27FC236}">
                <a16:creationId xmlns:a16="http://schemas.microsoft.com/office/drawing/2014/main" id="{3639AF13-D112-2CD2-1CCD-F29026328685}"/>
              </a:ext>
            </a:extLst>
          </p:cNvPr>
          <p:cNvSpPr>
            <a:spLocks noGrp="1" noRot="1" noChangeAspect="1"/>
          </p:cNvSpPr>
          <p:nvPr>
            <p:ph type="sldImg"/>
          </p:nvPr>
        </p:nvSpPr>
        <p:spPr>
          <a:xfrm>
            <a:off x="685800" y="1143000"/>
            <a:ext cx="5486400" cy="3086100"/>
          </a:xfrm>
          <a:prstGeom prst="rect">
            <a:avLst/>
          </a:prstGeom>
          <a:ln w="0">
            <a:noFill/>
          </a:ln>
        </p:spPr>
      </p:sp>
      <p:sp>
        <p:nvSpPr>
          <p:cNvPr id="119" name="PlaceHolder 2">
            <a:extLst>
              <a:ext uri="{FF2B5EF4-FFF2-40B4-BE49-F238E27FC236}">
                <a16:creationId xmlns:a16="http://schemas.microsoft.com/office/drawing/2014/main" id="{4E439A08-9A4B-EB98-71CA-9B9CDDF31B15}"/>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0" name="PlaceHolder 3">
            <a:extLst>
              <a:ext uri="{FF2B5EF4-FFF2-40B4-BE49-F238E27FC236}">
                <a16:creationId xmlns:a16="http://schemas.microsoft.com/office/drawing/2014/main" id="{A1317829-E45D-C518-512C-395FFC4DFE3D}"/>
              </a:ext>
            </a:extLst>
          </p:cNvPr>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80F750CF-C4B4-4F50-A677-D683B49592ED}" type="slidenum">
              <a:rPr lang="en" sz="1200" b="0" strike="noStrike" spc="-1">
                <a:solidFill>
                  <a:srgbClr val="000000"/>
                </a:solidFill>
                <a:latin typeface="+mn-lt"/>
                <a:ea typeface="+mn-ea"/>
              </a:rPr>
              <a:t>16</a:t>
            </a:fld>
            <a:endParaRPr lang="en-US" sz="1200" b="0" strike="noStrike" spc="-1">
              <a:latin typeface="Times New Roman"/>
            </a:endParaRPr>
          </a:p>
        </p:txBody>
      </p:sp>
    </p:spTree>
    <p:extLst>
      <p:ext uri="{BB962C8B-B14F-4D97-AF65-F5344CB8AC3E}">
        <p14:creationId xmlns:p14="http://schemas.microsoft.com/office/powerpoint/2010/main" val="252417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3F1E5-961E-D2B0-7172-81E6B8C82844}"/>
            </a:ext>
          </a:extLst>
        </p:cNvPr>
        <p:cNvGrpSpPr/>
        <p:nvPr/>
      </p:nvGrpSpPr>
      <p:grpSpPr>
        <a:xfrm>
          <a:off x="0" y="0"/>
          <a:ext cx="0" cy="0"/>
          <a:chOff x="0" y="0"/>
          <a:chExt cx="0" cy="0"/>
        </a:xfrm>
      </p:grpSpPr>
      <p:sp>
        <p:nvSpPr>
          <p:cNvPr id="118" name="PlaceHolder 1">
            <a:extLst>
              <a:ext uri="{FF2B5EF4-FFF2-40B4-BE49-F238E27FC236}">
                <a16:creationId xmlns:a16="http://schemas.microsoft.com/office/drawing/2014/main" id="{3639AF13-D112-2CD2-1CCD-F29026328685}"/>
              </a:ext>
            </a:extLst>
          </p:cNvPr>
          <p:cNvSpPr>
            <a:spLocks noGrp="1" noRot="1" noChangeAspect="1"/>
          </p:cNvSpPr>
          <p:nvPr>
            <p:ph type="sldImg"/>
          </p:nvPr>
        </p:nvSpPr>
        <p:spPr>
          <a:xfrm>
            <a:off x="685800" y="1143000"/>
            <a:ext cx="5486400" cy="3086100"/>
          </a:xfrm>
          <a:prstGeom prst="rect">
            <a:avLst/>
          </a:prstGeom>
          <a:ln w="0">
            <a:noFill/>
          </a:ln>
        </p:spPr>
      </p:sp>
      <p:sp>
        <p:nvSpPr>
          <p:cNvPr id="119" name="PlaceHolder 2">
            <a:extLst>
              <a:ext uri="{FF2B5EF4-FFF2-40B4-BE49-F238E27FC236}">
                <a16:creationId xmlns:a16="http://schemas.microsoft.com/office/drawing/2014/main" id="{4E439A08-9A4B-EB98-71CA-9B9CDDF31B15}"/>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0" name="PlaceHolder 3">
            <a:extLst>
              <a:ext uri="{FF2B5EF4-FFF2-40B4-BE49-F238E27FC236}">
                <a16:creationId xmlns:a16="http://schemas.microsoft.com/office/drawing/2014/main" id="{A1317829-E45D-C518-512C-395FFC4DFE3D}"/>
              </a:ext>
            </a:extLst>
          </p:cNvPr>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80F750CF-C4B4-4F50-A677-D683B49592ED}" type="slidenum">
              <a:rPr lang="en" sz="1200" b="0" strike="noStrike" spc="-1">
                <a:solidFill>
                  <a:srgbClr val="000000"/>
                </a:solidFill>
                <a:latin typeface="+mn-lt"/>
                <a:ea typeface="+mn-ea"/>
              </a:rPr>
              <a:t>17</a:t>
            </a:fld>
            <a:endParaRPr lang="en-US" sz="1200" b="0" strike="noStrike" spc="-1">
              <a:latin typeface="Times New Roman"/>
            </a:endParaRPr>
          </a:p>
        </p:txBody>
      </p:sp>
    </p:spTree>
    <p:extLst>
      <p:ext uri="{BB962C8B-B14F-4D97-AF65-F5344CB8AC3E}">
        <p14:creationId xmlns:p14="http://schemas.microsoft.com/office/powerpoint/2010/main" val="119763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noRot="1" noChangeAspect="1"/>
          </p:cNvSpPr>
          <p:nvPr>
            <p:ph type="sldImg"/>
          </p:nvPr>
        </p:nvSpPr>
        <p:spPr>
          <a:xfrm>
            <a:off x="685800" y="1143000"/>
            <a:ext cx="5486400" cy="3086100"/>
          </a:xfrm>
          <a:prstGeom prst="rect">
            <a:avLst/>
          </a:prstGeom>
          <a:ln w="0">
            <a:noFill/>
          </a:ln>
        </p:spPr>
      </p:sp>
      <p:sp>
        <p:nvSpPr>
          <p:cNvPr id="128"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9"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272AFDC3-C664-44C9-AFE9-D165BE4700DA}" type="slidenum">
              <a:rPr lang="en" sz="1200" b="0" strike="noStrike" spc="-1">
                <a:solidFill>
                  <a:srgbClr val="000000"/>
                </a:solidFill>
                <a:latin typeface="+mn-lt"/>
                <a:ea typeface="+mn-ea"/>
              </a:rPr>
              <a:t>18</a:t>
            </a:fld>
            <a:endParaRPr lang="en-US" sz="1200" b="0" strike="noStrike" spc="-1">
              <a:latin typeface="Times New Roman"/>
            </a:endParaRPr>
          </a:p>
        </p:txBody>
      </p:sp>
    </p:spTree>
    <p:extLst>
      <p:ext uri="{BB962C8B-B14F-4D97-AF65-F5344CB8AC3E}">
        <p14:creationId xmlns:p14="http://schemas.microsoft.com/office/powerpoint/2010/main" val="2072328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noRot="1" noChangeAspect="1"/>
          </p:cNvSpPr>
          <p:nvPr>
            <p:ph type="sldImg"/>
          </p:nvPr>
        </p:nvSpPr>
        <p:spPr>
          <a:xfrm>
            <a:off x="685800" y="1143000"/>
            <a:ext cx="5486400" cy="3086100"/>
          </a:xfrm>
          <a:prstGeom prst="rect">
            <a:avLst/>
          </a:prstGeom>
          <a:ln w="0">
            <a:noFill/>
          </a:ln>
        </p:spPr>
      </p:sp>
      <p:sp>
        <p:nvSpPr>
          <p:cNvPr id="128"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9"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272AFDC3-C664-44C9-AFE9-D165BE4700DA}" type="slidenum">
              <a:rPr lang="en" sz="1200" b="0" strike="noStrike" spc="-1">
                <a:solidFill>
                  <a:srgbClr val="000000"/>
                </a:solidFill>
                <a:latin typeface="+mn-lt"/>
                <a:ea typeface="+mn-ea"/>
              </a:rPr>
              <a:t>19</a:t>
            </a:fld>
            <a:endParaRPr lang="en-US" sz="1200" b="0" strike="noStrike" spc="-1">
              <a:latin typeface="Times New Roman"/>
            </a:endParaRPr>
          </a:p>
        </p:txBody>
      </p:sp>
    </p:spTree>
    <p:extLst>
      <p:ext uri="{BB962C8B-B14F-4D97-AF65-F5344CB8AC3E}">
        <p14:creationId xmlns:p14="http://schemas.microsoft.com/office/powerpoint/2010/main" val="1669528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2</a:t>
            </a:fld>
            <a:endParaRPr lang="en-US"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noRot="1" noChangeAspect="1"/>
          </p:cNvSpPr>
          <p:nvPr>
            <p:ph type="sldImg"/>
          </p:nvPr>
        </p:nvSpPr>
        <p:spPr>
          <a:xfrm>
            <a:off x="685800" y="1143000"/>
            <a:ext cx="5486400" cy="3086100"/>
          </a:xfrm>
          <a:prstGeom prst="rect">
            <a:avLst/>
          </a:prstGeom>
          <a:ln w="0">
            <a:noFill/>
          </a:ln>
        </p:spPr>
      </p:sp>
      <p:sp>
        <p:nvSpPr>
          <p:cNvPr id="128"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9"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272AFDC3-C664-44C9-AFE9-D165BE4700DA}" type="slidenum">
              <a:rPr lang="en" sz="1200" b="0" strike="noStrike" spc="-1">
                <a:solidFill>
                  <a:srgbClr val="000000"/>
                </a:solidFill>
                <a:latin typeface="+mn-lt"/>
                <a:ea typeface="+mn-ea"/>
              </a:rPr>
              <a:t>20</a:t>
            </a:fld>
            <a:endParaRPr lang="en-US" sz="1200" b="0" strike="noStrike" spc="-1">
              <a:latin typeface="Times New Roman"/>
            </a:endParaRPr>
          </a:p>
        </p:txBody>
      </p:sp>
    </p:spTree>
    <p:extLst>
      <p:ext uri="{BB962C8B-B14F-4D97-AF65-F5344CB8AC3E}">
        <p14:creationId xmlns:p14="http://schemas.microsoft.com/office/powerpoint/2010/main" val="3184703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noRot="1" noChangeAspect="1"/>
          </p:cNvSpPr>
          <p:nvPr>
            <p:ph type="sldImg"/>
          </p:nvPr>
        </p:nvSpPr>
        <p:spPr>
          <a:xfrm>
            <a:off x="685800" y="1143000"/>
            <a:ext cx="5486400" cy="3086100"/>
          </a:xfrm>
          <a:prstGeom prst="rect">
            <a:avLst/>
          </a:prstGeom>
          <a:ln w="0">
            <a:noFill/>
          </a:ln>
        </p:spPr>
      </p:sp>
      <p:sp>
        <p:nvSpPr>
          <p:cNvPr id="128"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9"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272AFDC3-C664-44C9-AFE9-D165BE4700DA}" type="slidenum">
              <a:rPr lang="en" sz="1200" b="0" strike="noStrike" spc="-1">
                <a:solidFill>
                  <a:srgbClr val="000000"/>
                </a:solidFill>
                <a:latin typeface="+mn-lt"/>
                <a:ea typeface="+mn-ea"/>
              </a:rPr>
              <a:t>21</a:t>
            </a:fld>
            <a:endParaRPr lang="en-US" sz="1200" b="0" strike="noStrike" spc="-1">
              <a:latin typeface="Times New Roman"/>
            </a:endParaRPr>
          </a:p>
        </p:txBody>
      </p:sp>
    </p:spTree>
    <p:extLst>
      <p:ext uri="{BB962C8B-B14F-4D97-AF65-F5344CB8AC3E}">
        <p14:creationId xmlns:p14="http://schemas.microsoft.com/office/powerpoint/2010/main" val="1723948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22</a:t>
            </a:fld>
            <a:endParaRPr lang="en-US" sz="1200" b="0" strike="noStrike" spc="-1">
              <a:latin typeface="Times New Roman"/>
            </a:endParaRPr>
          </a:p>
        </p:txBody>
      </p:sp>
    </p:spTree>
    <p:extLst>
      <p:ext uri="{BB962C8B-B14F-4D97-AF65-F5344CB8AC3E}">
        <p14:creationId xmlns:p14="http://schemas.microsoft.com/office/powerpoint/2010/main" val="4040065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23</a:t>
            </a:fld>
            <a:endParaRPr lang="en-US" sz="1200" b="0" strike="noStrike" spc="-1">
              <a:latin typeface="Times New Roman"/>
            </a:endParaRPr>
          </a:p>
        </p:txBody>
      </p:sp>
    </p:spTree>
    <p:extLst>
      <p:ext uri="{BB962C8B-B14F-4D97-AF65-F5344CB8AC3E}">
        <p14:creationId xmlns:p14="http://schemas.microsoft.com/office/powerpoint/2010/main" val="3064393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24</a:t>
            </a:fld>
            <a:endParaRPr lang="en-US" sz="1200" b="0" strike="noStrike" spc="-1">
              <a:latin typeface="Times New Roman"/>
            </a:endParaRPr>
          </a:p>
        </p:txBody>
      </p:sp>
    </p:spTree>
    <p:extLst>
      <p:ext uri="{BB962C8B-B14F-4D97-AF65-F5344CB8AC3E}">
        <p14:creationId xmlns:p14="http://schemas.microsoft.com/office/powerpoint/2010/main" val="3813336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25</a:t>
            </a:fld>
            <a:endParaRPr lang="en-US" sz="1200" b="0" strike="noStrike" spc="-1">
              <a:latin typeface="Times New Roman"/>
            </a:endParaRPr>
          </a:p>
        </p:txBody>
      </p:sp>
    </p:spTree>
    <p:extLst>
      <p:ext uri="{BB962C8B-B14F-4D97-AF65-F5344CB8AC3E}">
        <p14:creationId xmlns:p14="http://schemas.microsoft.com/office/powerpoint/2010/main" val="4001830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26</a:t>
            </a:fld>
            <a:endParaRPr lang="en-US" sz="1200" b="0" strike="noStrike" spc="-1">
              <a:latin typeface="Times New Roman"/>
            </a:endParaRPr>
          </a:p>
        </p:txBody>
      </p:sp>
    </p:spTree>
    <p:extLst>
      <p:ext uri="{BB962C8B-B14F-4D97-AF65-F5344CB8AC3E}">
        <p14:creationId xmlns:p14="http://schemas.microsoft.com/office/powerpoint/2010/main" val="753331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27</a:t>
            </a:fld>
            <a:endParaRPr lang="en-US" sz="1200" b="0" strike="noStrike" spc="-1">
              <a:latin typeface="Times New Roman"/>
            </a:endParaRPr>
          </a:p>
        </p:txBody>
      </p:sp>
    </p:spTree>
    <p:extLst>
      <p:ext uri="{BB962C8B-B14F-4D97-AF65-F5344CB8AC3E}">
        <p14:creationId xmlns:p14="http://schemas.microsoft.com/office/powerpoint/2010/main" val="1671339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28</a:t>
            </a:fld>
            <a:endParaRPr lang="en-US" sz="1200" b="0" strike="noStrike" spc="-1">
              <a:latin typeface="Times New Roman"/>
            </a:endParaRPr>
          </a:p>
        </p:txBody>
      </p:sp>
    </p:spTree>
    <p:extLst>
      <p:ext uri="{BB962C8B-B14F-4D97-AF65-F5344CB8AC3E}">
        <p14:creationId xmlns:p14="http://schemas.microsoft.com/office/powerpoint/2010/main" val="3102722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29</a:t>
            </a:fld>
            <a:endParaRPr lang="en-US" sz="1200" b="0" strike="noStrike" spc="-1">
              <a:latin typeface="Times New Roman"/>
            </a:endParaRPr>
          </a:p>
        </p:txBody>
      </p:sp>
    </p:spTree>
    <p:extLst>
      <p:ext uri="{BB962C8B-B14F-4D97-AF65-F5344CB8AC3E}">
        <p14:creationId xmlns:p14="http://schemas.microsoft.com/office/powerpoint/2010/main" val="305340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3</a:t>
            </a:fld>
            <a:endParaRPr lang="en-US" sz="1200" b="0" strike="noStrike" spc="-1">
              <a:latin typeface="Times New Roman"/>
            </a:endParaRPr>
          </a:p>
        </p:txBody>
      </p:sp>
    </p:spTree>
    <p:extLst>
      <p:ext uri="{BB962C8B-B14F-4D97-AF65-F5344CB8AC3E}">
        <p14:creationId xmlns:p14="http://schemas.microsoft.com/office/powerpoint/2010/main" val="2663635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30</a:t>
            </a:fld>
            <a:endParaRPr lang="en-US" sz="1200" b="0" strike="noStrike" spc="-1">
              <a:latin typeface="Times New Roman"/>
            </a:endParaRPr>
          </a:p>
        </p:txBody>
      </p:sp>
    </p:spTree>
    <p:extLst>
      <p:ext uri="{BB962C8B-B14F-4D97-AF65-F5344CB8AC3E}">
        <p14:creationId xmlns:p14="http://schemas.microsoft.com/office/powerpoint/2010/main" val="3525709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31</a:t>
            </a:fld>
            <a:endParaRPr lang="en-US" sz="1200" b="0" strike="noStrike" spc="-1">
              <a:latin typeface="Times New Roman"/>
            </a:endParaRPr>
          </a:p>
        </p:txBody>
      </p:sp>
    </p:spTree>
    <p:extLst>
      <p:ext uri="{BB962C8B-B14F-4D97-AF65-F5344CB8AC3E}">
        <p14:creationId xmlns:p14="http://schemas.microsoft.com/office/powerpoint/2010/main" val="2955403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32</a:t>
            </a:fld>
            <a:endParaRPr lang="en-US" sz="1200" b="0" strike="noStrike" spc="-1">
              <a:latin typeface="Times New Roman"/>
            </a:endParaRPr>
          </a:p>
        </p:txBody>
      </p:sp>
    </p:spTree>
    <p:extLst>
      <p:ext uri="{BB962C8B-B14F-4D97-AF65-F5344CB8AC3E}">
        <p14:creationId xmlns:p14="http://schemas.microsoft.com/office/powerpoint/2010/main" val="1678950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noRot="1" noChangeAspect="1"/>
          </p:cNvSpPr>
          <p:nvPr>
            <p:ph type="sldImg"/>
          </p:nvPr>
        </p:nvSpPr>
        <p:spPr>
          <a:xfrm>
            <a:off x="685800" y="1143000"/>
            <a:ext cx="5486400" cy="3086100"/>
          </a:xfrm>
          <a:prstGeom prst="rect">
            <a:avLst/>
          </a:prstGeom>
          <a:ln w="0">
            <a:noFill/>
          </a:ln>
        </p:spPr>
      </p:sp>
      <p:sp>
        <p:nvSpPr>
          <p:cNvPr id="122"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33</a:t>
            </a:fld>
            <a:endParaRPr lang="en-US" sz="1200" b="0" strike="noStrike" spc="-1">
              <a:latin typeface="Times New Roman"/>
            </a:endParaRPr>
          </a:p>
        </p:txBody>
      </p:sp>
    </p:spTree>
    <p:extLst>
      <p:ext uri="{BB962C8B-B14F-4D97-AF65-F5344CB8AC3E}">
        <p14:creationId xmlns:p14="http://schemas.microsoft.com/office/powerpoint/2010/main" val="2775963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noRot="1" noChangeAspect="1"/>
          </p:cNvSpPr>
          <p:nvPr>
            <p:ph type="sldImg"/>
          </p:nvPr>
        </p:nvSpPr>
        <p:spPr>
          <a:xfrm>
            <a:off x="685800" y="1143000"/>
            <a:ext cx="5486400" cy="3086100"/>
          </a:xfrm>
          <a:prstGeom prst="rect">
            <a:avLst/>
          </a:prstGeom>
          <a:ln w="0">
            <a:noFill/>
          </a:ln>
        </p:spPr>
      </p:sp>
      <p:sp>
        <p:nvSpPr>
          <p:cNvPr id="128" name="PlaceHolder 2"/>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9"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272AFDC3-C664-44C9-AFE9-D165BE4700DA}" type="slidenum">
              <a:rPr lang="en" sz="1200" b="0" strike="noStrike" spc="-1">
                <a:solidFill>
                  <a:srgbClr val="000000"/>
                </a:solidFill>
                <a:latin typeface="+mn-lt"/>
                <a:ea typeface="+mn-ea"/>
              </a:rPr>
              <a:t>34</a:t>
            </a:fld>
            <a:endParaRPr lang="en-US" sz="1200" b="0" strike="noStrike" spc="-1">
              <a:latin typeface="Times New Roman"/>
            </a:endParaRPr>
          </a:p>
        </p:txBody>
      </p:sp>
    </p:spTree>
    <p:extLst>
      <p:ext uri="{BB962C8B-B14F-4D97-AF65-F5344CB8AC3E}">
        <p14:creationId xmlns:p14="http://schemas.microsoft.com/office/powerpoint/2010/main" val="255678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D739F-8CB1-E080-D321-986F05A54A05}"/>
            </a:ext>
          </a:extLst>
        </p:cNvPr>
        <p:cNvGrpSpPr/>
        <p:nvPr/>
      </p:nvGrpSpPr>
      <p:grpSpPr>
        <a:xfrm>
          <a:off x="0" y="0"/>
          <a:ext cx="0" cy="0"/>
          <a:chOff x="0" y="0"/>
          <a:chExt cx="0" cy="0"/>
        </a:xfrm>
      </p:grpSpPr>
      <p:sp>
        <p:nvSpPr>
          <p:cNvPr id="121" name="PlaceHolder 1">
            <a:extLst>
              <a:ext uri="{FF2B5EF4-FFF2-40B4-BE49-F238E27FC236}">
                <a16:creationId xmlns:a16="http://schemas.microsoft.com/office/drawing/2014/main" id="{30554E3A-91E0-A549-3AD5-9A333FB99EB7}"/>
              </a:ext>
            </a:extLst>
          </p:cNvPr>
          <p:cNvSpPr>
            <a:spLocks noGrp="1" noRot="1" noChangeAspect="1"/>
          </p:cNvSpPr>
          <p:nvPr>
            <p:ph type="sldImg"/>
          </p:nvPr>
        </p:nvSpPr>
        <p:spPr>
          <a:xfrm>
            <a:off x="685800" y="1143000"/>
            <a:ext cx="5486400" cy="3086100"/>
          </a:xfrm>
          <a:prstGeom prst="rect">
            <a:avLst/>
          </a:prstGeom>
          <a:ln w="0">
            <a:noFill/>
          </a:ln>
        </p:spPr>
      </p:sp>
      <p:sp>
        <p:nvSpPr>
          <p:cNvPr id="122" name="PlaceHolder 2">
            <a:extLst>
              <a:ext uri="{FF2B5EF4-FFF2-40B4-BE49-F238E27FC236}">
                <a16:creationId xmlns:a16="http://schemas.microsoft.com/office/drawing/2014/main" id="{81035472-7CB6-AFEF-7431-FD2C564FFCF0}"/>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3" name="PlaceHolder 3">
            <a:extLst>
              <a:ext uri="{FF2B5EF4-FFF2-40B4-BE49-F238E27FC236}">
                <a16:creationId xmlns:a16="http://schemas.microsoft.com/office/drawing/2014/main" id="{92F10CA9-1377-785C-DC58-BFACAA90844A}"/>
              </a:ext>
            </a:extLst>
          </p:cNvPr>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0494B638-1268-4AAB-BBAC-F7EFA2368126}" type="slidenum">
              <a:rPr lang="en" sz="1200" b="0" strike="noStrike" spc="-1">
                <a:solidFill>
                  <a:srgbClr val="000000"/>
                </a:solidFill>
                <a:latin typeface="+mn-lt"/>
                <a:ea typeface="+mn-ea"/>
              </a:rPr>
              <a:t>4</a:t>
            </a:fld>
            <a:endParaRPr lang="en-US" sz="1200" b="0" strike="noStrike" spc="-1">
              <a:latin typeface="Times New Roman"/>
            </a:endParaRPr>
          </a:p>
        </p:txBody>
      </p:sp>
    </p:spTree>
    <p:extLst>
      <p:ext uri="{BB962C8B-B14F-4D97-AF65-F5344CB8AC3E}">
        <p14:creationId xmlns:p14="http://schemas.microsoft.com/office/powerpoint/2010/main" val="36119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32CD7-D5F0-B477-CEBF-9F483BF5AC6C}"/>
            </a:ext>
          </a:extLst>
        </p:cNvPr>
        <p:cNvGrpSpPr/>
        <p:nvPr/>
      </p:nvGrpSpPr>
      <p:grpSpPr>
        <a:xfrm>
          <a:off x="0" y="0"/>
          <a:ext cx="0" cy="0"/>
          <a:chOff x="0" y="0"/>
          <a:chExt cx="0" cy="0"/>
        </a:xfrm>
      </p:grpSpPr>
      <p:sp>
        <p:nvSpPr>
          <p:cNvPr id="118" name="PlaceHolder 1">
            <a:extLst>
              <a:ext uri="{FF2B5EF4-FFF2-40B4-BE49-F238E27FC236}">
                <a16:creationId xmlns:a16="http://schemas.microsoft.com/office/drawing/2014/main" id="{BA183DD2-51A7-1E3C-549C-30538BC16829}"/>
              </a:ext>
            </a:extLst>
          </p:cNvPr>
          <p:cNvSpPr>
            <a:spLocks noGrp="1" noRot="1" noChangeAspect="1"/>
          </p:cNvSpPr>
          <p:nvPr>
            <p:ph type="sldImg"/>
          </p:nvPr>
        </p:nvSpPr>
        <p:spPr>
          <a:xfrm>
            <a:off x="685800" y="1143000"/>
            <a:ext cx="5486400" cy="3086100"/>
          </a:xfrm>
          <a:prstGeom prst="rect">
            <a:avLst/>
          </a:prstGeom>
          <a:ln w="0">
            <a:noFill/>
          </a:ln>
        </p:spPr>
      </p:sp>
      <p:sp>
        <p:nvSpPr>
          <p:cNvPr id="119" name="PlaceHolder 2">
            <a:extLst>
              <a:ext uri="{FF2B5EF4-FFF2-40B4-BE49-F238E27FC236}">
                <a16:creationId xmlns:a16="http://schemas.microsoft.com/office/drawing/2014/main" id="{0D4876BB-0675-AB36-1F17-345175179FE7}"/>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0" name="PlaceHolder 3">
            <a:extLst>
              <a:ext uri="{FF2B5EF4-FFF2-40B4-BE49-F238E27FC236}">
                <a16:creationId xmlns:a16="http://schemas.microsoft.com/office/drawing/2014/main" id="{4D2404BE-2F15-4F95-6D53-67CFCFC5D25D}"/>
              </a:ext>
            </a:extLst>
          </p:cNvPr>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80F750CF-C4B4-4F50-A677-D683B49592ED}" type="slidenum">
              <a:rPr lang="en" sz="1200" b="0" strike="noStrike" spc="-1">
                <a:solidFill>
                  <a:srgbClr val="000000"/>
                </a:solidFill>
                <a:latin typeface="+mn-lt"/>
                <a:ea typeface="+mn-ea"/>
              </a:rPr>
              <a:t>5</a:t>
            </a:fld>
            <a:endParaRPr lang="en-US" sz="1200" b="0" strike="noStrike" spc="-1">
              <a:latin typeface="Times New Roman"/>
            </a:endParaRPr>
          </a:p>
        </p:txBody>
      </p:sp>
    </p:spTree>
    <p:extLst>
      <p:ext uri="{BB962C8B-B14F-4D97-AF65-F5344CB8AC3E}">
        <p14:creationId xmlns:p14="http://schemas.microsoft.com/office/powerpoint/2010/main" val="2101321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D8EBA-F52B-4AE8-6D8F-E38E66C1F5E9}"/>
            </a:ext>
          </a:extLst>
        </p:cNvPr>
        <p:cNvGrpSpPr/>
        <p:nvPr/>
      </p:nvGrpSpPr>
      <p:grpSpPr>
        <a:xfrm>
          <a:off x="0" y="0"/>
          <a:ext cx="0" cy="0"/>
          <a:chOff x="0" y="0"/>
          <a:chExt cx="0" cy="0"/>
        </a:xfrm>
      </p:grpSpPr>
      <p:sp>
        <p:nvSpPr>
          <p:cNvPr id="118" name="PlaceHolder 1">
            <a:extLst>
              <a:ext uri="{FF2B5EF4-FFF2-40B4-BE49-F238E27FC236}">
                <a16:creationId xmlns:a16="http://schemas.microsoft.com/office/drawing/2014/main" id="{CD1B143A-2B03-2111-B024-54CFFEF307DC}"/>
              </a:ext>
            </a:extLst>
          </p:cNvPr>
          <p:cNvSpPr>
            <a:spLocks noGrp="1" noRot="1" noChangeAspect="1"/>
          </p:cNvSpPr>
          <p:nvPr>
            <p:ph type="sldImg"/>
          </p:nvPr>
        </p:nvSpPr>
        <p:spPr>
          <a:xfrm>
            <a:off x="685800" y="1143000"/>
            <a:ext cx="5486400" cy="3086100"/>
          </a:xfrm>
          <a:prstGeom prst="rect">
            <a:avLst/>
          </a:prstGeom>
          <a:ln w="0">
            <a:noFill/>
          </a:ln>
        </p:spPr>
      </p:sp>
      <p:sp>
        <p:nvSpPr>
          <p:cNvPr id="119" name="PlaceHolder 2">
            <a:extLst>
              <a:ext uri="{FF2B5EF4-FFF2-40B4-BE49-F238E27FC236}">
                <a16:creationId xmlns:a16="http://schemas.microsoft.com/office/drawing/2014/main" id="{C7E1B3AC-4AF1-A677-D927-DF341075D7F0}"/>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0" name="PlaceHolder 3">
            <a:extLst>
              <a:ext uri="{FF2B5EF4-FFF2-40B4-BE49-F238E27FC236}">
                <a16:creationId xmlns:a16="http://schemas.microsoft.com/office/drawing/2014/main" id="{42E7A111-BBDC-08BB-1DFF-FB1C137AD4D9}"/>
              </a:ext>
            </a:extLst>
          </p:cNvPr>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80F750CF-C4B4-4F50-A677-D683B49592ED}" type="slidenum">
              <a:rPr lang="en" sz="1200" b="0" strike="noStrike" spc="-1">
                <a:solidFill>
                  <a:srgbClr val="000000"/>
                </a:solidFill>
                <a:latin typeface="+mn-lt"/>
                <a:ea typeface="+mn-ea"/>
              </a:rPr>
              <a:t>6</a:t>
            </a:fld>
            <a:endParaRPr lang="en-US" sz="1200" b="0" strike="noStrike" spc="-1">
              <a:latin typeface="Times New Roman"/>
            </a:endParaRPr>
          </a:p>
        </p:txBody>
      </p:sp>
    </p:spTree>
    <p:extLst>
      <p:ext uri="{BB962C8B-B14F-4D97-AF65-F5344CB8AC3E}">
        <p14:creationId xmlns:p14="http://schemas.microsoft.com/office/powerpoint/2010/main" val="152804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E7ABF-E16B-84DF-E03E-19AE442BE834}"/>
            </a:ext>
          </a:extLst>
        </p:cNvPr>
        <p:cNvGrpSpPr/>
        <p:nvPr/>
      </p:nvGrpSpPr>
      <p:grpSpPr>
        <a:xfrm>
          <a:off x="0" y="0"/>
          <a:ext cx="0" cy="0"/>
          <a:chOff x="0" y="0"/>
          <a:chExt cx="0" cy="0"/>
        </a:xfrm>
      </p:grpSpPr>
      <p:sp>
        <p:nvSpPr>
          <p:cNvPr id="127" name="PlaceHolder 1">
            <a:extLst>
              <a:ext uri="{FF2B5EF4-FFF2-40B4-BE49-F238E27FC236}">
                <a16:creationId xmlns:a16="http://schemas.microsoft.com/office/drawing/2014/main" id="{61E08A65-59F2-378D-5ABA-CF42421522D9}"/>
              </a:ext>
            </a:extLst>
          </p:cNvPr>
          <p:cNvSpPr>
            <a:spLocks noGrp="1" noRot="1" noChangeAspect="1"/>
          </p:cNvSpPr>
          <p:nvPr>
            <p:ph type="sldImg"/>
          </p:nvPr>
        </p:nvSpPr>
        <p:spPr>
          <a:xfrm>
            <a:off x="685800" y="1143000"/>
            <a:ext cx="5486400" cy="3086100"/>
          </a:xfrm>
          <a:prstGeom prst="rect">
            <a:avLst/>
          </a:prstGeom>
          <a:ln w="0">
            <a:noFill/>
          </a:ln>
        </p:spPr>
      </p:sp>
      <p:sp>
        <p:nvSpPr>
          <p:cNvPr id="128" name="PlaceHolder 2">
            <a:extLst>
              <a:ext uri="{FF2B5EF4-FFF2-40B4-BE49-F238E27FC236}">
                <a16:creationId xmlns:a16="http://schemas.microsoft.com/office/drawing/2014/main" id="{99314476-4D08-AFED-3980-57FB13546B8D}"/>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9" name="PlaceHolder 3">
            <a:extLst>
              <a:ext uri="{FF2B5EF4-FFF2-40B4-BE49-F238E27FC236}">
                <a16:creationId xmlns:a16="http://schemas.microsoft.com/office/drawing/2014/main" id="{BB41CF58-D265-0BC8-B255-FE4B50E6FF51}"/>
              </a:ext>
            </a:extLst>
          </p:cNvPr>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272AFDC3-C664-44C9-AFE9-D165BE4700DA}" type="slidenum">
              <a:rPr lang="en" sz="1200" b="0" strike="noStrike" spc="-1">
                <a:solidFill>
                  <a:srgbClr val="000000"/>
                </a:solidFill>
                <a:latin typeface="+mn-lt"/>
                <a:ea typeface="+mn-ea"/>
              </a:rPr>
              <a:t>7</a:t>
            </a:fld>
            <a:endParaRPr lang="en-US" sz="1200" b="0" strike="noStrike" spc="-1">
              <a:latin typeface="Times New Roman"/>
            </a:endParaRPr>
          </a:p>
        </p:txBody>
      </p:sp>
    </p:spTree>
    <p:extLst>
      <p:ext uri="{BB962C8B-B14F-4D97-AF65-F5344CB8AC3E}">
        <p14:creationId xmlns:p14="http://schemas.microsoft.com/office/powerpoint/2010/main" val="2854440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2E380-0F75-1AF5-71C4-8FFD5AFC8E0C}"/>
            </a:ext>
          </a:extLst>
        </p:cNvPr>
        <p:cNvGrpSpPr/>
        <p:nvPr/>
      </p:nvGrpSpPr>
      <p:grpSpPr>
        <a:xfrm>
          <a:off x="0" y="0"/>
          <a:ext cx="0" cy="0"/>
          <a:chOff x="0" y="0"/>
          <a:chExt cx="0" cy="0"/>
        </a:xfrm>
      </p:grpSpPr>
      <p:sp>
        <p:nvSpPr>
          <p:cNvPr id="127" name="PlaceHolder 1">
            <a:extLst>
              <a:ext uri="{FF2B5EF4-FFF2-40B4-BE49-F238E27FC236}">
                <a16:creationId xmlns:a16="http://schemas.microsoft.com/office/drawing/2014/main" id="{229D3937-4175-8CC8-B7AD-97126F1BBB78}"/>
              </a:ext>
            </a:extLst>
          </p:cNvPr>
          <p:cNvSpPr>
            <a:spLocks noGrp="1" noRot="1" noChangeAspect="1"/>
          </p:cNvSpPr>
          <p:nvPr>
            <p:ph type="sldImg"/>
          </p:nvPr>
        </p:nvSpPr>
        <p:spPr>
          <a:xfrm>
            <a:off x="685800" y="1143000"/>
            <a:ext cx="5486400" cy="3086100"/>
          </a:xfrm>
          <a:prstGeom prst="rect">
            <a:avLst/>
          </a:prstGeom>
          <a:ln w="0">
            <a:noFill/>
          </a:ln>
        </p:spPr>
      </p:sp>
      <p:sp>
        <p:nvSpPr>
          <p:cNvPr id="128" name="PlaceHolder 2">
            <a:extLst>
              <a:ext uri="{FF2B5EF4-FFF2-40B4-BE49-F238E27FC236}">
                <a16:creationId xmlns:a16="http://schemas.microsoft.com/office/drawing/2014/main" id="{18096B1E-0BAC-33E6-14E0-269506AF27E5}"/>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9" name="PlaceHolder 3">
            <a:extLst>
              <a:ext uri="{FF2B5EF4-FFF2-40B4-BE49-F238E27FC236}">
                <a16:creationId xmlns:a16="http://schemas.microsoft.com/office/drawing/2014/main" id="{A9C8BC99-2136-BB1C-EDCF-2287F885A41D}"/>
              </a:ext>
            </a:extLst>
          </p:cNvPr>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272AFDC3-C664-44C9-AFE9-D165BE4700DA}" type="slidenum">
              <a:rPr lang="en" sz="1200" b="0" strike="noStrike" spc="-1">
                <a:solidFill>
                  <a:srgbClr val="000000"/>
                </a:solidFill>
                <a:latin typeface="+mn-lt"/>
                <a:ea typeface="+mn-ea"/>
              </a:rPr>
              <a:t>8</a:t>
            </a:fld>
            <a:endParaRPr lang="en-US" sz="1200" b="0" strike="noStrike" spc="-1">
              <a:latin typeface="Times New Roman"/>
            </a:endParaRPr>
          </a:p>
        </p:txBody>
      </p:sp>
    </p:spTree>
    <p:extLst>
      <p:ext uri="{BB962C8B-B14F-4D97-AF65-F5344CB8AC3E}">
        <p14:creationId xmlns:p14="http://schemas.microsoft.com/office/powerpoint/2010/main" val="3935392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E7ABF-E16B-84DF-E03E-19AE442BE834}"/>
            </a:ext>
          </a:extLst>
        </p:cNvPr>
        <p:cNvGrpSpPr/>
        <p:nvPr/>
      </p:nvGrpSpPr>
      <p:grpSpPr>
        <a:xfrm>
          <a:off x="0" y="0"/>
          <a:ext cx="0" cy="0"/>
          <a:chOff x="0" y="0"/>
          <a:chExt cx="0" cy="0"/>
        </a:xfrm>
      </p:grpSpPr>
      <p:sp>
        <p:nvSpPr>
          <p:cNvPr id="127" name="PlaceHolder 1">
            <a:extLst>
              <a:ext uri="{FF2B5EF4-FFF2-40B4-BE49-F238E27FC236}">
                <a16:creationId xmlns:a16="http://schemas.microsoft.com/office/drawing/2014/main" id="{61E08A65-59F2-378D-5ABA-CF42421522D9}"/>
              </a:ext>
            </a:extLst>
          </p:cNvPr>
          <p:cNvSpPr>
            <a:spLocks noGrp="1" noRot="1" noChangeAspect="1"/>
          </p:cNvSpPr>
          <p:nvPr>
            <p:ph type="sldImg"/>
          </p:nvPr>
        </p:nvSpPr>
        <p:spPr>
          <a:xfrm>
            <a:off x="685800" y="1143000"/>
            <a:ext cx="5486400" cy="3086100"/>
          </a:xfrm>
          <a:prstGeom prst="rect">
            <a:avLst/>
          </a:prstGeom>
          <a:ln w="0">
            <a:noFill/>
          </a:ln>
        </p:spPr>
      </p:sp>
      <p:sp>
        <p:nvSpPr>
          <p:cNvPr id="128" name="PlaceHolder 2">
            <a:extLst>
              <a:ext uri="{FF2B5EF4-FFF2-40B4-BE49-F238E27FC236}">
                <a16:creationId xmlns:a16="http://schemas.microsoft.com/office/drawing/2014/main" id="{99314476-4D08-AFED-3980-57FB13546B8D}"/>
              </a:ext>
            </a:extLst>
          </p:cNvPr>
          <p:cNvSpPr>
            <a:spLocks noGrp="1"/>
          </p:cNvSpPr>
          <p:nvPr>
            <p:ph type="body"/>
          </p:nvPr>
        </p:nvSpPr>
        <p:spPr>
          <a:xfrm>
            <a:off x="685800" y="4400640"/>
            <a:ext cx="5486040" cy="3600360"/>
          </a:xfrm>
          <a:prstGeom prst="rect">
            <a:avLst/>
          </a:prstGeom>
          <a:noFill/>
          <a:ln w="0">
            <a:noFill/>
          </a:ln>
        </p:spPr>
        <p:txBody>
          <a:bodyPr anchor="t">
            <a:noAutofit/>
          </a:bodyPr>
          <a:lstStyle/>
          <a:p>
            <a:endParaRPr lang="en-US" sz="2000" b="0" strike="noStrike" spc="-1">
              <a:latin typeface="Arial"/>
            </a:endParaRPr>
          </a:p>
        </p:txBody>
      </p:sp>
      <p:sp>
        <p:nvSpPr>
          <p:cNvPr id="129" name="PlaceHolder 3">
            <a:extLst>
              <a:ext uri="{FF2B5EF4-FFF2-40B4-BE49-F238E27FC236}">
                <a16:creationId xmlns:a16="http://schemas.microsoft.com/office/drawing/2014/main" id="{BB41CF58-D265-0BC8-B255-FE4B50E6FF51}"/>
              </a:ext>
            </a:extLst>
          </p:cNvPr>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 sz="1200" b="0" strike="noStrike" spc="-1">
                <a:solidFill>
                  <a:srgbClr val="000000"/>
                </a:solidFill>
                <a:latin typeface="+mn-lt"/>
                <a:ea typeface="+mn-ea"/>
              </a:defRPr>
            </a:lvl1pPr>
          </a:lstStyle>
          <a:p>
            <a:pPr algn="r">
              <a:lnSpc>
                <a:spcPct val="100000"/>
              </a:lnSpc>
              <a:buNone/>
              <a:tabLst>
                <a:tab pos="0" algn="l"/>
              </a:tabLst>
            </a:pPr>
            <a:fld id="{272AFDC3-C664-44C9-AFE9-D165BE4700DA}" type="slidenum">
              <a:rPr lang="en" sz="1200" b="0" strike="noStrike" spc="-1">
                <a:solidFill>
                  <a:srgbClr val="000000"/>
                </a:solidFill>
                <a:latin typeface="+mn-lt"/>
                <a:ea typeface="+mn-ea"/>
              </a:rPr>
              <a:t>9</a:t>
            </a:fld>
            <a:endParaRPr lang="en-US" sz="1200" b="0" strike="noStrike" spc="-1">
              <a:latin typeface="Times New Roman"/>
            </a:endParaRPr>
          </a:p>
        </p:txBody>
      </p:sp>
    </p:spTree>
    <p:extLst>
      <p:ext uri="{BB962C8B-B14F-4D97-AF65-F5344CB8AC3E}">
        <p14:creationId xmlns:p14="http://schemas.microsoft.com/office/powerpoint/2010/main" val="163802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3581D762-1942-45DC-8C8C-F96E507D88DB}"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BBCD648-6F7B-4507-9565-C47B0DD669BD}"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DAFEAAC3-D2C9-4288-8E61-39800CC19AE4}"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AE0522F9-9167-4022-BF15-C10AFC710545}"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9CF8AF43-8294-4536-B12A-7E9915DEF656}"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39639B35-4A58-4D8D-89F8-41B812426960}"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C32C86BA-613E-4CF7-BC1C-C5527FBB90C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40A15A0-FF15-4BE2-A9B2-7592212353BF}"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25B37B39-0E5A-41DF-8B57-4C062BDFD31E}"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AD7A4FC-1053-4DF2-B9B5-99E03BEBC800}"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D683FCB-F706-47B2-AC5B-6810F119BF2C}"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06F6FB6E-F821-4660-A391-FFDFB6F0BEE1}"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FB2D669-6C99-41AD-80A1-97236F16FA39}"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87D4197F-C031-4CDE-BDE0-89BECF1838C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35A77B06-1E50-4306-8D54-4D32CF7E5F5C}"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490B745F-EA60-4077-BF0A-730090E6F841}"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618F0725-8A61-4FB9-849F-6EDD1DB84052}"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880E1A9D-ED6D-4705-A9EE-C857E97A16B5}"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FA70E658-C46F-446D-A311-8B0602B51904}"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157A4F7-000F-444F-AC08-46985DD0E4E0}"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796A53B-89EF-4051-8D04-16F20433296D}"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9BBC7718-3EB4-4324-AE44-50933E9A7F1C}"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78EB8A5-2521-41D3-ABAB-18FEA0892B8E}"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5B67D2E-5D9F-4F37-B577-590496D28BA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58A164EC-85C6-473C-B643-1FFEE05B0C38}" type="slidenum">
              <a:rPr lang="en-US" sz="1200" b="0" strike="noStrike" spc="-1">
                <a:solidFill>
                  <a:srgbClr val="8B8B8B"/>
                </a:solidFill>
                <a:latin typeface="Calibri"/>
              </a:rPr>
              <a:t>‹#›</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8853D2C3-7376-4983-88C4-E45F8B1BAEA0}" type="slidenum">
              <a:rPr lang="en-US"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gif"/><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gif"/><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gif"/><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3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2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gif"/><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pn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55.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61.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gif"/><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gif"/><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gi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gif"/><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gif"/><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16.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Google Shape;61;p14"/>
          <p:cNvPicPr/>
          <p:nvPr/>
        </p:nvPicPr>
        <p:blipFill>
          <a:blip r:embed="rId3"/>
          <a:stretch/>
        </p:blipFill>
        <p:spPr>
          <a:xfrm>
            <a:off x="514800" y="533520"/>
            <a:ext cx="1066320" cy="1066320"/>
          </a:xfrm>
          <a:prstGeom prst="rect">
            <a:avLst/>
          </a:prstGeom>
          <a:ln w="0">
            <a:noFill/>
          </a:ln>
        </p:spPr>
      </p:pic>
      <p:cxnSp>
        <p:nvCxnSpPr>
          <p:cNvPr id="2" name="Straight Arrow Connector 1">
            <a:extLst>
              <a:ext uri="{FF2B5EF4-FFF2-40B4-BE49-F238E27FC236}">
                <a16:creationId xmlns:a16="http://schemas.microsoft.com/office/drawing/2014/main" id="{C2463D1C-E3EA-D637-7856-E196784DAE99}"/>
              </a:ext>
            </a:extLst>
          </p:cNvPr>
          <p:cNvCxnSpPr/>
          <p:nvPr/>
        </p:nvCxnSpPr>
        <p:spPr>
          <a:xfrm flipV="1">
            <a:off x="3043881" y="6285468"/>
            <a:ext cx="6409036" cy="2061"/>
          </a:xfrm>
          <a:prstGeom prst="straightConnector1">
            <a:avLst/>
          </a:prstGeom>
          <a:ln w="57150">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B03E4E39-1D12-A550-B6F5-756244D1FFA6}"/>
              </a:ext>
            </a:extLst>
          </p:cNvPr>
          <p:cNvSpPr txBox="1"/>
          <p:nvPr/>
        </p:nvSpPr>
        <p:spPr>
          <a:xfrm>
            <a:off x="2428874" y="2019300"/>
            <a:ext cx="6924675" cy="1292662"/>
          </a:xfrm>
          <a:prstGeom prst="rect">
            <a:avLst/>
          </a:prstGeom>
          <a:noFill/>
        </p:spPr>
        <p:txBody>
          <a:bodyPr wrap="square" rtlCol="0">
            <a:spAutoFit/>
          </a:bodyPr>
          <a:lstStyle/>
          <a:p>
            <a:pPr algn="ctr"/>
            <a:r>
              <a:rPr lang="en-US" sz="2600" b="1"/>
              <a:t>Towards Understanding the Role of Over-Parametrization in Generalization of Neural Networks</a:t>
            </a:r>
          </a:p>
        </p:txBody>
      </p:sp>
      <p:sp>
        <p:nvSpPr>
          <p:cNvPr id="4" name="TextBox 3">
            <a:extLst>
              <a:ext uri="{FF2B5EF4-FFF2-40B4-BE49-F238E27FC236}">
                <a16:creationId xmlns:a16="http://schemas.microsoft.com/office/drawing/2014/main" id="{9A205A6C-C490-998C-DC71-17AC491091DC}"/>
              </a:ext>
            </a:extLst>
          </p:cNvPr>
          <p:cNvSpPr txBox="1"/>
          <p:nvPr/>
        </p:nvSpPr>
        <p:spPr>
          <a:xfrm>
            <a:off x="514800" y="4067175"/>
            <a:ext cx="4275529" cy="1754326"/>
          </a:xfrm>
          <a:prstGeom prst="rect">
            <a:avLst/>
          </a:prstGeom>
          <a:noFill/>
        </p:spPr>
        <p:txBody>
          <a:bodyPr wrap="none" rtlCol="0">
            <a:spAutoFit/>
          </a:bodyPr>
          <a:lstStyle/>
          <a:p>
            <a:r>
              <a:rPr lang="en-US" b="1"/>
              <a:t>Team:</a:t>
            </a:r>
          </a:p>
          <a:p>
            <a:r>
              <a:rPr lang="en-US" err="1"/>
              <a:t>Mubarrat</a:t>
            </a:r>
            <a:r>
              <a:rPr lang="en-US"/>
              <a:t> Chowdhury</a:t>
            </a:r>
          </a:p>
          <a:p>
            <a:r>
              <a:rPr lang="en-US" err="1"/>
              <a:t>Yihalem</a:t>
            </a:r>
            <a:r>
              <a:rPr lang="en-US"/>
              <a:t> </a:t>
            </a:r>
            <a:r>
              <a:rPr lang="en-US" err="1"/>
              <a:t>Yimolal</a:t>
            </a:r>
            <a:r>
              <a:rPr lang="en-US"/>
              <a:t> </a:t>
            </a:r>
            <a:r>
              <a:rPr lang="en-US" err="1"/>
              <a:t>Tiruneh</a:t>
            </a:r>
            <a:endParaRPr lang="en-US"/>
          </a:p>
          <a:p>
            <a:r>
              <a:rPr lang="en-US" err="1"/>
              <a:t>Eldor</a:t>
            </a:r>
            <a:r>
              <a:rPr lang="en-US"/>
              <a:t> </a:t>
            </a:r>
            <a:r>
              <a:rPr lang="en-US" err="1"/>
              <a:t>Fozilov</a:t>
            </a:r>
            <a:endParaRPr lang="en-US"/>
          </a:p>
          <a:p>
            <a:r>
              <a:rPr lang="en-US"/>
              <a:t>MD Khalequzzaman Chowdhury Sayem</a:t>
            </a:r>
          </a:p>
          <a:p>
            <a:r>
              <a:rPr lang="en-US"/>
              <a:t>Thea Chum</a:t>
            </a:r>
          </a:p>
        </p:txBody>
      </p:sp>
      <p:sp>
        <p:nvSpPr>
          <p:cNvPr id="6" name="TextBox 5">
            <a:extLst>
              <a:ext uri="{FF2B5EF4-FFF2-40B4-BE49-F238E27FC236}">
                <a16:creationId xmlns:a16="http://schemas.microsoft.com/office/drawing/2014/main" id="{AAE4FA21-3686-9EDE-9EFA-8E7C4DC1D0D3}"/>
              </a:ext>
            </a:extLst>
          </p:cNvPr>
          <p:cNvSpPr txBox="1"/>
          <p:nvPr/>
        </p:nvSpPr>
        <p:spPr>
          <a:xfrm>
            <a:off x="2852736" y="3219629"/>
            <a:ext cx="6076949" cy="523220"/>
          </a:xfrm>
          <a:prstGeom prst="rect">
            <a:avLst/>
          </a:prstGeom>
          <a:noFill/>
        </p:spPr>
        <p:txBody>
          <a:bodyPr wrap="square">
            <a:spAutoFit/>
          </a:bodyPr>
          <a:lstStyle/>
          <a:p>
            <a:pPr algn="ctr"/>
            <a:r>
              <a:rPr lang="en-US" sz="1400"/>
              <a:t>Behnam </a:t>
            </a:r>
            <a:r>
              <a:rPr lang="en-US" sz="1400" err="1"/>
              <a:t>Neyshabur</a:t>
            </a:r>
            <a:r>
              <a:rPr lang="en-US" sz="1400"/>
              <a:t>    </a:t>
            </a:r>
            <a:r>
              <a:rPr lang="en-US" sz="1400" err="1"/>
              <a:t>Zhiyuan</a:t>
            </a:r>
            <a:r>
              <a:rPr lang="en-US" sz="1400"/>
              <a:t> Li     </a:t>
            </a:r>
            <a:r>
              <a:rPr lang="en-US" sz="1400" err="1"/>
              <a:t>Srinadh</a:t>
            </a:r>
            <a:r>
              <a:rPr lang="en-US" sz="1400"/>
              <a:t> </a:t>
            </a:r>
            <a:r>
              <a:rPr lang="en-US" sz="1400" err="1"/>
              <a:t>Bhojanapalli</a:t>
            </a:r>
            <a:r>
              <a:rPr lang="en-US" sz="1400"/>
              <a:t>  Yann LeCun       Nathan </a:t>
            </a:r>
            <a:r>
              <a:rPr lang="en-US" sz="1400" err="1"/>
              <a:t>Srebro</a:t>
            </a:r>
            <a:r>
              <a:rPr lang="en-US" sz="140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E9B67-C7D0-76F4-63A0-4B874E93721B}"/>
            </a:ext>
          </a:extLst>
        </p:cNvPr>
        <p:cNvGrpSpPr/>
        <p:nvPr/>
      </p:nvGrpSpPr>
      <p:grpSpPr>
        <a:xfrm>
          <a:off x="0" y="0"/>
          <a:ext cx="0" cy="0"/>
          <a:chOff x="0" y="0"/>
          <a:chExt cx="0" cy="0"/>
        </a:xfrm>
      </p:grpSpPr>
      <p:sp>
        <p:nvSpPr>
          <p:cNvPr id="89" name="Google Shape;73;p15">
            <a:extLst>
              <a:ext uri="{FF2B5EF4-FFF2-40B4-BE49-F238E27FC236}">
                <a16:creationId xmlns:a16="http://schemas.microsoft.com/office/drawing/2014/main" id="{160143EE-92E1-DC5C-003A-FBD1B09943EC}"/>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0" name="Google Shape;74;p15">
            <a:extLst>
              <a:ext uri="{FF2B5EF4-FFF2-40B4-BE49-F238E27FC236}">
                <a16:creationId xmlns:a16="http://schemas.microsoft.com/office/drawing/2014/main" id="{4EC9DB7A-DE16-06CD-737F-C4C99FAF8B41}"/>
              </a:ext>
            </a:extLst>
          </p:cNvPr>
          <p:cNvPicPr/>
          <p:nvPr/>
        </p:nvPicPr>
        <p:blipFill>
          <a:blip r:embed="rId3"/>
          <a:stretch/>
        </p:blipFill>
        <p:spPr>
          <a:xfrm>
            <a:off x="719280" y="6423120"/>
            <a:ext cx="820440" cy="140760"/>
          </a:xfrm>
          <a:prstGeom prst="rect">
            <a:avLst/>
          </a:prstGeom>
          <a:ln w="0">
            <a:noFill/>
          </a:ln>
        </p:spPr>
      </p:pic>
      <p:sp>
        <p:nvSpPr>
          <p:cNvPr id="91" name="Google Shape;75;p15">
            <a:extLst>
              <a:ext uri="{FF2B5EF4-FFF2-40B4-BE49-F238E27FC236}">
                <a16:creationId xmlns:a16="http://schemas.microsoft.com/office/drawing/2014/main" id="{05D7E94A-FAC7-0901-BE20-3029038AA831}"/>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2" name="Google Shape;76;p15">
            <a:extLst>
              <a:ext uri="{FF2B5EF4-FFF2-40B4-BE49-F238E27FC236}">
                <a16:creationId xmlns:a16="http://schemas.microsoft.com/office/drawing/2014/main" id="{A9D80EDB-A36B-D5A0-9A59-C5477CDE0B9D}"/>
              </a:ext>
            </a:extLst>
          </p:cNvPr>
          <p:cNvPicPr/>
          <p:nvPr/>
        </p:nvPicPr>
        <p:blipFill>
          <a:blip r:embed="rId4"/>
          <a:stretch/>
        </p:blipFill>
        <p:spPr>
          <a:xfrm>
            <a:off x="10530360" y="6434640"/>
            <a:ext cx="1110960" cy="117000"/>
          </a:xfrm>
          <a:prstGeom prst="rect">
            <a:avLst/>
          </a:prstGeom>
          <a:ln w="0">
            <a:noFill/>
          </a:ln>
        </p:spPr>
      </p:pic>
      <p:sp>
        <p:nvSpPr>
          <p:cNvPr id="93" name="Google Shape;78;p15">
            <a:extLst>
              <a:ext uri="{FF2B5EF4-FFF2-40B4-BE49-F238E27FC236}">
                <a16:creationId xmlns:a16="http://schemas.microsoft.com/office/drawing/2014/main" id="{73342C8E-889D-6313-726C-F3FB75A31379}"/>
              </a:ext>
            </a:extLst>
          </p:cNvPr>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94" name="Google Shape;171;g1bfb7f1703a_0_42">
            <a:extLst>
              <a:ext uri="{FF2B5EF4-FFF2-40B4-BE49-F238E27FC236}">
                <a16:creationId xmlns:a16="http://schemas.microsoft.com/office/drawing/2014/main" id="{B55A87CF-F988-29BB-1967-255DDC684C05}"/>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BE15EEC9-A097-7FB4-6886-3E0930C537CC}"/>
              </a:ext>
            </a:extLst>
          </p:cNvPr>
          <p:cNvSpPr txBox="1"/>
          <p:nvPr/>
        </p:nvSpPr>
        <p:spPr>
          <a:xfrm>
            <a:off x="457828" y="380879"/>
            <a:ext cx="326857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Second layer</a:t>
            </a:r>
            <a:endParaRPr lang="en-US"/>
          </a:p>
        </p:txBody>
      </p:sp>
      <p:pic>
        <p:nvPicPr>
          <p:cNvPr id="2" name="Picture 1">
            <a:extLst>
              <a:ext uri="{FF2B5EF4-FFF2-40B4-BE49-F238E27FC236}">
                <a16:creationId xmlns:a16="http://schemas.microsoft.com/office/drawing/2014/main" id="{F069154A-6357-5808-5D7A-0792179E7A2D}"/>
              </a:ext>
            </a:extLst>
          </p:cNvPr>
          <p:cNvPicPr>
            <a:picLocks noChangeAspect="1"/>
          </p:cNvPicPr>
          <p:nvPr/>
        </p:nvPicPr>
        <p:blipFill>
          <a:blip r:embed="rId5"/>
          <a:stretch>
            <a:fillRect/>
          </a:stretch>
        </p:blipFill>
        <p:spPr>
          <a:xfrm>
            <a:off x="8239748" y="548409"/>
            <a:ext cx="3401572" cy="2881746"/>
          </a:xfrm>
          <a:prstGeom prst="rect">
            <a:avLst/>
          </a:prstGeom>
        </p:spPr>
      </p:pic>
      <p:pic>
        <p:nvPicPr>
          <p:cNvPr id="5" name="Picture 4" descr="A screenshot of a math problem&#10;&#10;Description automatically generated">
            <a:extLst>
              <a:ext uri="{FF2B5EF4-FFF2-40B4-BE49-F238E27FC236}">
                <a16:creationId xmlns:a16="http://schemas.microsoft.com/office/drawing/2014/main" id="{A2791BF1-05BA-0242-C579-2EACA9B2B59C}"/>
              </a:ext>
            </a:extLst>
          </p:cNvPr>
          <p:cNvPicPr>
            <a:picLocks noChangeAspect="1"/>
          </p:cNvPicPr>
          <p:nvPr/>
        </p:nvPicPr>
        <p:blipFill>
          <a:blip r:embed="rId6"/>
          <a:srcRect l="-741" t="12177" r="741" b="-1595"/>
          <a:stretch/>
        </p:blipFill>
        <p:spPr>
          <a:xfrm>
            <a:off x="747855" y="1437163"/>
            <a:ext cx="6096000" cy="2300911"/>
          </a:xfrm>
          <a:prstGeom prst="rect">
            <a:avLst/>
          </a:prstGeom>
          <a:ln>
            <a:noFill/>
          </a:ln>
        </p:spPr>
      </p:pic>
      <p:sp>
        <p:nvSpPr>
          <p:cNvPr id="6" name="TextBox 5">
            <a:extLst>
              <a:ext uri="{FF2B5EF4-FFF2-40B4-BE49-F238E27FC236}">
                <a16:creationId xmlns:a16="http://schemas.microsoft.com/office/drawing/2014/main" id="{0331D79A-3E54-C7EF-8884-FC2F86C1B1E9}"/>
              </a:ext>
            </a:extLst>
          </p:cNvPr>
          <p:cNvSpPr txBox="1"/>
          <p:nvPr/>
        </p:nvSpPr>
        <p:spPr>
          <a:xfrm>
            <a:off x="865251" y="4140093"/>
            <a:ext cx="57225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Relevance:</a:t>
            </a:r>
          </a:p>
          <a:p>
            <a:pPr marL="285750" indent="-285750">
              <a:buFont typeface="Wingdings"/>
              <a:buChar char="§"/>
            </a:pPr>
            <a:r>
              <a:rPr lang="en-US"/>
              <a:t>In the </a:t>
            </a:r>
            <a:r>
              <a:rPr lang="en-US" b="1"/>
              <a:t>second (output) layer</a:t>
            </a:r>
            <a:r>
              <a:rPr lang="en-US"/>
              <a:t> of the network, the Frobenius norm receives the </a:t>
            </a:r>
            <a:r>
              <a:rPr lang="en-US" b="1"/>
              <a:t>collective influence</a:t>
            </a:r>
            <a:r>
              <a:rPr lang="en-US"/>
              <a:t> of hidden units on the output.</a:t>
            </a:r>
          </a:p>
        </p:txBody>
      </p:sp>
      <p:pic>
        <p:nvPicPr>
          <p:cNvPr id="8" name="Picture 2">
            <a:extLst>
              <a:ext uri="{FF2B5EF4-FFF2-40B4-BE49-F238E27FC236}">
                <a16:creationId xmlns:a16="http://schemas.microsoft.com/office/drawing/2014/main" id="{54BDD814-551D-9A53-1C49-79FFCEC323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3363" y="3958772"/>
            <a:ext cx="2222157" cy="21285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7452EE-A587-8D45-5336-1BD70D293048}"/>
                  </a:ext>
                </a:extLst>
              </p:cNvPr>
              <p:cNvSpPr txBox="1"/>
              <p:nvPr/>
            </p:nvSpPr>
            <p:spPr>
              <a:xfrm>
                <a:off x="8568725" y="4046996"/>
                <a:ext cx="10972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𝑑</m:t>
                          </m:r>
                        </m:sup>
                      </m:sSup>
                    </m:oMath>
                  </m:oMathPara>
                </a14:m>
                <a:endParaRPr lang="en-US"/>
              </a:p>
            </p:txBody>
          </p:sp>
        </mc:Choice>
        <mc:Fallback xmlns="">
          <p:sp>
            <p:nvSpPr>
              <p:cNvPr id="10" name="TextBox 9">
                <a:extLst>
                  <a:ext uri="{FF2B5EF4-FFF2-40B4-BE49-F238E27FC236}">
                    <a16:creationId xmlns:a16="http://schemas.microsoft.com/office/drawing/2014/main" id="{947452EE-A587-8D45-5336-1BD70D293048}"/>
                  </a:ext>
                </a:extLst>
              </p:cNvPr>
              <p:cNvSpPr txBox="1">
                <a:spLocks noRot="1" noChangeAspect="1" noMove="1" noResize="1" noEditPoints="1" noAdjustHandles="1" noChangeArrowheads="1" noChangeShapeType="1" noTextEdit="1"/>
              </p:cNvSpPr>
              <p:nvPr/>
            </p:nvSpPr>
            <p:spPr>
              <a:xfrm>
                <a:off x="8568725" y="4046996"/>
                <a:ext cx="109726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3A7BAAB-DEAD-F01E-0884-1DF9DDB844F6}"/>
                  </a:ext>
                </a:extLst>
              </p:cNvPr>
              <p:cNvSpPr txBox="1"/>
              <p:nvPr/>
            </p:nvSpPr>
            <p:spPr>
              <a:xfrm>
                <a:off x="10061762" y="4031404"/>
                <a:ext cx="1247774"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𝑽</m:t>
                      </m:r>
                      <m:r>
                        <a:rPr lang="en-US" sz="18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𝑐</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sup>
                      </m:sSup>
                    </m:oMath>
                  </m:oMathPara>
                </a14:m>
                <a:endParaRPr lang="en-US"/>
              </a:p>
            </p:txBody>
          </p:sp>
        </mc:Choice>
        <mc:Fallback xmlns="">
          <p:sp>
            <p:nvSpPr>
              <p:cNvPr id="12" name="TextBox 11">
                <a:extLst>
                  <a:ext uri="{FF2B5EF4-FFF2-40B4-BE49-F238E27FC236}">
                    <a16:creationId xmlns:a16="http://schemas.microsoft.com/office/drawing/2014/main" id="{03A7BAAB-DEAD-F01E-0884-1DF9DDB844F6}"/>
                  </a:ext>
                </a:extLst>
              </p:cNvPr>
              <p:cNvSpPr txBox="1">
                <a:spLocks noRot="1" noChangeAspect="1" noMove="1" noResize="1" noEditPoints="1" noAdjustHandles="1" noChangeArrowheads="1" noChangeShapeType="1" noTextEdit="1"/>
              </p:cNvSpPr>
              <p:nvPr/>
            </p:nvSpPr>
            <p:spPr>
              <a:xfrm>
                <a:off x="10061762" y="4031404"/>
                <a:ext cx="1247774" cy="37427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1898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E9B67-C7D0-76F4-63A0-4B874E93721B}"/>
            </a:ext>
          </a:extLst>
        </p:cNvPr>
        <p:cNvGrpSpPr/>
        <p:nvPr/>
      </p:nvGrpSpPr>
      <p:grpSpPr>
        <a:xfrm>
          <a:off x="0" y="0"/>
          <a:ext cx="0" cy="0"/>
          <a:chOff x="0" y="0"/>
          <a:chExt cx="0" cy="0"/>
        </a:xfrm>
      </p:grpSpPr>
      <p:sp>
        <p:nvSpPr>
          <p:cNvPr id="89" name="Google Shape;73;p15">
            <a:extLst>
              <a:ext uri="{FF2B5EF4-FFF2-40B4-BE49-F238E27FC236}">
                <a16:creationId xmlns:a16="http://schemas.microsoft.com/office/drawing/2014/main" id="{160143EE-92E1-DC5C-003A-FBD1B09943EC}"/>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0" name="Google Shape;74;p15">
            <a:extLst>
              <a:ext uri="{FF2B5EF4-FFF2-40B4-BE49-F238E27FC236}">
                <a16:creationId xmlns:a16="http://schemas.microsoft.com/office/drawing/2014/main" id="{4EC9DB7A-DE16-06CD-737F-C4C99FAF8B41}"/>
              </a:ext>
            </a:extLst>
          </p:cNvPr>
          <p:cNvPicPr/>
          <p:nvPr/>
        </p:nvPicPr>
        <p:blipFill>
          <a:blip r:embed="rId3"/>
          <a:stretch/>
        </p:blipFill>
        <p:spPr>
          <a:xfrm>
            <a:off x="719280" y="6423120"/>
            <a:ext cx="820440" cy="140760"/>
          </a:xfrm>
          <a:prstGeom prst="rect">
            <a:avLst/>
          </a:prstGeom>
          <a:ln w="0">
            <a:noFill/>
          </a:ln>
        </p:spPr>
      </p:pic>
      <p:sp>
        <p:nvSpPr>
          <p:cNvPr id="91" name="Google Shape;75;p15">
            <a:extLst>
              <a:ext uri="{FF2B5EF4-FFF2-40B4-BE49-F238E27FC236}">
                <a16:creationId xmlns:a16="http://schemas.microsoft.com/office/drawing/2014/main" id="{05D7E94A-FAC7-0901-BE20-3029038AA831}"/>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2" name="Google Shape;76;p15">
            <a:extLst>
              <a:ext uri="{FF2B5EF4-FFF2-40B4-BE49-F238E27FC236}">
                <a16:creationId xmlns:a16="http://schemas.microsoft.com/office/drawing/2014/main" id="{A9D80EDB-A36B-D5A0-9A59-C5477CDE0B9D}"/>
              </a:ext>
            </a:extLst>
          </p:cNvPr>
          <p:cNvPicPr/>
          <p:nvPr/>
        </p:nvPicPr>
        <p:blipFill>
          <a:blip r:embed="rId4"/>
          <a:stretch/>
        </p:blipFill>
        <p:spPr>
          <a:xfrm>
            <a:off x="10530360" y="6434640"/>
            <a:ext cx="1110960" cy="117000"/>
          </a:xfrm>
          <a:prstGeom prst="rect">
            <a:avLst/>
          </a:prstGeom>
          <a:ln w="0">
            <a:noFill/>
          </a:ln>
        </p:spPr>
      </p:pic>
      <p:sp>
        <p:nvSpPr>
          <p:cNvPr id="93" name="Google Shape;78;p15">
            <a:extLst>
              <a:ext uri="{FF2B5EF4-FFF2-40B4-BE49-F238E27FC236}">
                <a16:creationId xmlns:a16="http://schemas.microsoft.com/office/drawing/2014/main" id="{73342C8E-889D-6313-726C-F3FB75A31379}"/>
              </a:ext>
            </a:extLst>
          </p:cNvPr>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94" name="Google Shape;171;g1bfb7f1703a_0_42">
            <a:extLst>
              <a:ext uri="{FF2B5EF4-FFF2-40B4-BE49-F238E27FC236}">
                <a16:creationId xmlns:a16="http://schemas.microsoft.com/office/drawing/2014/main" id="{B55A87CF-F988-29BB-1967-255DDC684C05}"/>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BE15EEC9-A097-7FB4-6886-3E0930C537CC}"/>
              </a:ext>
            </a:extLst>
          </p:cNvPr>
          <p:cNvSpPr txBox="1"/>
          <p:nvPr/>
        </p:nvSpPr>
        <p:spPr>
          <a:xfrm>
            <a:off x="457828" y="380879"/>
            <a:ext cx="326857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Second layer</a:t>
            </a:r>
            <a:endParaRPr lang="en-US"/>
          </a:p>
        </p:txBody>
      </p:sp>
      <p:pic>
        <p:nvPicPr>
          <p:cNvPr id="2" name="Picture 1">
            <a:extLst>
              <a:ext uri="{FF2B5EF4-FFF2-40B4-BE49-F238E27FC236}">
                <a16:creationId xmlns:a16="http://schemas.microsoft.com/office/drawing/2014/main" id="{F069154A-6357-5808-5D7A-0792179E7A2D}"/>
              </a:ext>
            </a:extLst>
          </p:cNvPr>
          <p:cNvPicPr>
            <a:picLocks noChangeAspect="1"/>
          </p:cNvPicPr>
          <p:nvPr/>
        </p:nvPicPr>
        <p:blipFill>
          <a:blip r:embed="rId5"/>
          <a:stretch>
            <a:fillRect/>
          </a:stretch>
        </p:blipFill>
        <p:spPr>
          <a:xfrm>
            <a:off x="8239748" y="548409"/>
            <a:ext cx="3401572" cy="288174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31D79A-3E54-C7EF-8884-FC2F86C1B1E9}"/>
                  </a:ext>
                </a:extLst>
              </p:cNvPr>
              <p:cNvSpPr txBox="1"/>
              <p:nvPr/>
            </p:nvSpPr>
            <p:spPr>
              <a:xfrm>
                <a:off x="468088" y="1152130"/>
                <a:ext cx="7246568" cy="47648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Key Observation from Figure </a:t>
                </a:r>
                <a:endParaRPr lang="en-US" sz="1600"/>
              </a:p>
              <a:p>
                <a:endParaRPr lang="en-US" sz="1600" b="1">
                  <a:ea typeface="+mn-lt"/>
                  <a:cs typeface="+mn-lt"/>
                </a:endParaRPr>
              </a:p>
              <a:p>
                <a:pPr marL="285750" indent="-285750">
                  <a:buFont typeface="Arial"/>
                  <a:buChar char="•"/>
                </a:pPr>
                <a:r>
                  <a:rPr lang="en-US" sz="1600" b="1">
                    <a:ea typeface="+mn-lt"/>
                    <a:cs typeface="+mn-lt"/>
                  </a:rPr>
                  <a:t>Trend:</a:t>
                </a:r>
                <a:endParaRPr lang="en-US" sz="1600">
                  <a:ea typeface="+mn-lt"/>
                  <a:cs typeface="+mn-lt"/>
                </a:endParaRPr>
              </a:p>
              <a:p>
                <a:pPr marL="742950" lvl="1" indent="-285750">
                  <a:buFont typeface="Arial"/>
                  <a:buChar char="•"/>
                </a:pPr>
                <a:r>
                  <a:rPr lang="en-US" sz="1600">
                    <a:ea typeface="+mn-lt"/>
                    <a:cs typeface="+mn-lt"/>
                  </a:rPr>
                  <a:t>As the number of hidden units (</a:t>
                </a:r>
                <a14:m>
                  <m:oMath xmlns:m="http://schemas.openxmlformats.org/officeDocument/2006/math">
                    <m:r>
                      <a:rPr lang="en-US" sz="1600" i="1" dirty="0" smtClean="0">
                        <a:latin typeface="Cambria Math" panose="02040503050406030204" pitchFamily="18" charset="0"/>
                        <a:ea typeface="+mn-lt"/>
                        <a:cs typeface="+mn-lt"/>
                      </a:rPr>
                      <m:t>h</m:t>
                    </m:r>
                  </m:oMath>
                </a14:m>
                <a:r>
                  <a:rPr lang="en-US" sz="1600">
                    <a:ea typeface="+mn-lt"/>
                    <a:cs typeface="+mn-lt"/>
                  </a:rPr>
                  <a:t>) </a:t>
                </a:r>
                <a:r>
                  <a:rPr lang="en-US" sz="1600" b="1">
                    <a:ea typeface="+mn-lt"/>
                    <a:cs typeface="+mn-lt"/>
                  </a:rPr>
                  <a:t>increases</a:t>
                </a:r>
                <a:r>
                  <a:rPr lang="en-US" sz="1600">
                    <a:ea typeface="+mn-lt"/>
                    <a:cs typeface="+mn-lt"/>
                  </a:rPr>
                  <a:t>, the </a:t>
                </a:r>
                <a:r>
                  <a:rPr lang="en-US" sz="1600" b="1" err="1">
                    <a:ea typeface="+mn-lt"/>
                    <a:cs typeface="+mn-lt"/>
                  </a:rPr>
                  <a:t>Frobenius</a:t>
                </a:r>
                <a:r>
                  <a:rPr lang="en-US" sz="1600" b="1">
                    <a:ea typeface="+mn-lt"/>
                    <a:cs typeface="+mn-lt"/>
                  </a:rPr>
                  <a:t> norm</a:t>
                </a:r>
                <a:r>
                  <a:rPr lang="en-US" sz="1600">
                    <a:ea typeface="+mn-lt"/>
                    <a:cs typeface="+mn-lt"/>
                  </a:rPr>
                  <a:t> of the second layer's weights (           ) </a:t>
                </a:r>
                <a:r>
                  <a:rPr lang="en-US" sz="1600" b="1">
                    <a:ea typeface="+mn-lt"/>
                    <a:cs typeface="+mn-lt"/>
                  </a:rPr>
                  <a:t>decreases</a:t>
                </a:r>
                <a:r>
                  <a:rPr lang="en-US" sz="1600">
                    <a:ea typeface="+mn-lt"/>
                    <a:cs typeface="+mn-lt"/>
                  </a:rPr>
                  <a:t>.</a:t>
                </a:r>
                <a:endParaRPr lang="en-US" sz="1600"/>
              </a:p>
              <a:p>
                <a:pPr marL="742950" lvl="1" indent="-285750">
                  <a:buFont typeface="Arial"/>
                  <a:buChar char="•"/>
                </a:pPr>
                <a:endParaRPr lang="en-US" sz="1600">
                  <a:ea typeface="+mn-lt"/>
                  <a:cs typeface="+mn-lt"/>
                </a:endParaRPr>
              </a:p>
              <a:p>
                <a:pPr marL="285750" indent="-285750">
                  <a:buFont typeface="Arial"/>
                  <a:buChar char="•"/>
                </a:pPr>
                <a:r>
                  <a:rPr lang="en-US" sz="1600" b="1">
                    <a:ea typeface="+mn-lt"/>
                    <a:cs typeface="+mn-lt"/>
                  </a:rPr>
                  <a:t>Implication:</a:t>
                </a:r>
              </a:p>
              <a:p>
                <a:pPr marL="742950" lvl="1" indent="-285750">
                  <a:buFont typeface="Arial"/>
                  <a:buChar char="•"/>
                </a:pPr>
                <a:r>
                  <a:rPr lang="en-US" sz="1600" b="1">
                    <a:ea typeface="+mn-lt"/>
                    <a:cs typeface="+mn-lt"/>
                  </a:rPr>
                  <a:t>Each hidden unit’s Unit Impact (           )</a:t>
                </a:r>
                <a:r>
                  <a:rPr lang="en-US" sz="1600">
                    <a:ea typeface="+mn-lt"/>
                    <a:cs typeface="+mn-lt"/>
                  </a:rPr>
                  <a:t> decreases </a:t>
                </a:r>
                <a:r>
                  <a:rPr lang="en-US" sz="1600" b="1">
                    <a:ea typeface="+mn-lt"/>
                    <a:cs typeface="+mn-lt"/>
                  </a:rPr>
                  <a:t>faster than </a:t>
                </a:r>
                <a14:m>
                  <m:oMath xmlns:m="http://schemas.openxmlformats.org/officeDocument/2006/math">
                    <m:f>
                      <m:fPr>
                        <m:ctrlPr>
                          <a:rPr lang="en-US" sz="1600" b="1" i="1" smtClean="0">
                            <a:latin typeface="Cambria Math" panose="02040503050406030204" pitchFamily="18" charset="0"/>
                            <a:ea typeface="+mn-lt"/>
                            <a:cs typeface="+mn-lt"/>
                          </a:rPr>
                        </m:ctrlPr>
                      </m:fPr>
                      <m:num>
                        <m:r>
                          <a:rPr lang="en-US" sz="1600" b="1" i="1" smtClean="0">
                            <a:latin typeface="Cambria Math" panose="02040503050406030204" pitchFamily="18" charset="0"/>
                            <a:ea typeface="+mn-lt"/>
                            <a:cs typeface="+mn-lt"/>
                          </a:rPr>
                          <m:t>𝟏</m:t>
                        </m:r>
                      </m:num>
                      <m:den>
                        <m:rad>
                          <m:radPr>
                            <m:degHide m:val="on"/>
                            <m:ctrlPr>
                              <a:rPr lang="en-US" sz="1600" b="1" i="1" smtClean="0">
                                <a:latin typeface="Cambria Math" panose="02040503050406030204" pitchFamily="18" charset="0"/>
                                <a:ea typeface="+mn-lt"/>
                                <a:cs typeface="+mn-lt"/>
                              </a:rPr>
                            </m:ctrlPr>
                          </m:radPr>
                          <m:deg/>
                          <m:e>
                            <m:r>
                              <a:rPr lang="en-US" sz="1600" b="1" i="1" smtClean="0">
                                <a:latin typeface="Cambria Math" panose="02040503050406030204" pitchFamily="18" charset="0"/>
                                <a:ea typeface="+mn-lt"/>
                                <a:cs typeface="+mn-lt"/>
                              </a:rPr>
                              <m:t>𝒉</m:t>
                            </m:r>
                          </m:e>
                        </m:rad>
                      </m:den>
                    </m:f>
                  </m:oMath>
                </a14:m>
                <a:r>
                  <a:rPr lang="en-US" sz="1600">
                    <a:ea typeface="+mn-lt"/>
                    <a:cs typeface="+mn-lt"/>
                  </a:rPr>
                  <a:t>. </a:t>
                </a:r>
              </a:p>
              <a:p>
                <a:pPr marL="742950" lvl="1" indent="-285750">
                  <a:buFont typeface="Arial"/>
                  <a:buChar char="•"/>
                </a:pPr>
                <a:r>
                  <a:rPr lang="en-US" sz="1600">
                    <a:ea typeface="+mn-lt"/>
                    <a:cs typeface="+mn-lt"/>
                  </a:rPr>
                  <a:t>This means despite the increase in </a:t>
                </a:r>
                <a14:m>
                  <m:oMath xmlns:m="http://schemas.openxmlformats.org/officeDocument/2006/math">
                    <m:r>
                      <a:rPr lang="en-US" sz="1600" b="0" i="1" smtClean="0">
                        <a:latin typeface="Cambria Math" panose="02040503050406030204" pitchFamily="18" charset="0"/>
                        <a:ea typeface="+mn-lt"/>
                        <a:cs typeface="+mn-lt"/>
                      </a:rPr>
                      <m:t>h</m:t>
                    </m:r>
                  </m:oMath>
                </a14:m>
                <a:r>
                  <a:rPr lang="en-US" sz="1600">
                    <a:ea typeface="+mn-lt"/>
                    <a:cs typeface="+mn-lt"/>
                  </a:rPr>
                  <a:t>, the weights when decreasing faster than </a:t>
                </a:r>
                <a14:m>
                  <m:oMath xmlns:m="http://schemas.openxmlformats.org/officeDocument/2006/math">
                    <m:f>
                      <m:fPr>
                        <m:ctrlPr>
                          <a:rPr lang="en-US" sz="1600" b="1" i="1" smtClean="0">
                            <a:latin typeface="Cambria Math" panose="02040503050406030204" pitchFamily="18" charset="0"/>
                            <a:ea typeface="+mn-lt"/>
                            <a:cs typeface="+mn-lt"/>
                          </a:rPr>
                        </m:ctrlPr>
                      </m:fPr>
                      <m:num>
                        <m:r>
                          <a:rPr lang="en-US" sz="1600" b="1" i="1" smtClean="0">
                            <a:latin typeface="Cambria Math" panose="02040503050406030204" pitchFamily="18" charset="0"/>
                            <a:ea typeface="+mn-lt"/>
                            <a:cs typeface="+mn-lt"/>
                          </a:rPr>
                          <m:t>𝟏</m:t>
                        </m:r>
                      </m:num>
                      <m:den>
                        <m:rad>
                          <m:radPr>
                            <m:degHide m:val="on"/>
                            <m:ctrlPr>
                              <a:rPr lang="en-US" sz="1600" b="1" i="1" smtClean="0">
                                <a:latin typeface="Cambria Math" panose="02040503050406030204" pitchFamily="18" charset="0"/>
                                <a:ea typeface="+mn-lt"/>
                                <a:cs typeface="+mn-lt"/>
                              </a:rPr>
                            </m:ctrlPr>
                          </m:radPr>
                          <m:deg/>
                          <m:e>
                            <m:r>
                              <a:rPr lang="en-US" sz="1600" b="1" i="1" smtClean="0">
                                <a:latin typeface="Cambria Math" panose="02040503050406030204" pitchFamily="18" charset="0"/>
                                <a:ea typeface="+mn-lt"/>
                                <a:cs typeface="+mn-lt"/>
                              </a:rPr>
                              <m:t>𝒉</m:t>
                            </m:r>
                          </m:e>
                        </m:rad>
                      </m:den>
                    </m:f>
                  </m:oMath>
                </a14:m>
                <a:r>
                  <a:rPr lang="en-US" sz="1600">
                    <a:ea typeface="+mn-lt"/>
                    <a:cs typeface="+mn-lt"/>
                  </a:rPr>
                  <a:t> , leads to an overall decrease in accumulated weights.</a:t>
                </a:r>
              </a:p>
              <a:p>
                <a:pPr marL="742950" lvl="1" indent="-285750">
                  <a:buFont typeface="Arial"/>
                  <a:buChar char="•"/>
                </a:pPr>
                <a:r>
                  <a:rPr lang="en-US" sz="1600">
                    <a:ea typeface="+mn-lt"/>
                    <a:cs typeface="+mn-lt"/>
                  </a:rPr>
                  <a:t>This reduction leads to a </a:t>
                </a:r>
                <a:r>
                  <a:rPr lang="en-US" sz="1600" b="1">
                    <a:ea typeface="+mn-lt"/>
                    <a:cs typeface="+mn-lt"/>
                  </a:rPr>
                  <a:t>diminished Unit Impact</a:t>
                </a:r>
                <a:r>
                  <a:rPr lang="en-US" sz="1600">
                    <a:ea typeface="+mn-lt"/>
                    <a:cs typeface="+mn-lt"/>
                  </a:rPr>
                  <a:t> of each hidden unit on the final output, hence the decrease in </a:t>
                </a:r>
                <a:r>
                  <a:rPr lang="en-US" sz="1600" err="1">
                    <a:ea typeface="+mn-lt"/>
                    <a:cs typeface="+mn-lt"/>
                  </a:rPr>
                  <a:t>Frobenius</a:t>
                </a:r>
                <a:r>
                  <a:rPr lang="en-US" sz="1600">
                    <a:ea typeface="+mn-lt"/>
                    <a:cs typeface="+mn-lt"/>
                  </a:rPr>
                  <a:t> Norm</a:t>
                </a:r>
                <a:endParaRPr lang="en-US" sz="1600"/>
              </a:p>
              <a:p>
                <a:pPr marL="742950" lvl="1" indent="-285750">
                  <a:buFont typeface="Arial"/>
                  <a:buChar char="•"/>
                </a:pPr>
                <a:endParaRPr lang="en-US" sz="1600" b="1"/>
              </a:p>
              <a:p>
                <a:pPr marL="285750" indent="-285750">
                  <a:buFont typeface="Arial"/>
                  <a:buChar char="•"/>
                </a:pPr>
                <a:r>
                  <a:rPr lang="en-US" sz="1600" b="1">
                    <a:ea typeface="+mn-lt"/>
                    <a:cs typeface="+mn-lt"/>
                  </a:rPr>
                  <a:t>Takeaways:</a:t>
                </a:r>
                <a:endParaRPr lang="en-US" sz="1600"/>
              </a:p>
              <a:p>
                <a:pPr marL="742950" lvl="1" indent="-285750">
                  <a:buFont typeface="Arial"/>
                  <a:buChar char="•"/>
                </a:pPr>
                <a:r>
                  <a:rPr lang="en-US" sz="1600">
                    <a:ea typeface="+mn-lt"/>
                    <a:cs typeface="+mn-lt"/>
                  </a:rPr>
                  <a:t>Wider networks reduce the impact of each hidden unit, promoting better generalization.</a:t>
                </a:r>
                <a:endParaRPr lang="en-US" sz="1600"/>
              </a:p>
              <a:p>
                <a:pPr lvl="1"/>
                <a:endParaRPr lang="en-US" sz="1600">
                  <a:cs typeface="Arial"/>
                </a:endParaRPr>
              </a:p>
              <a:p>
                <a:endParaRPr lang="en-US" sz="1600">
                  <a:cs typeface="Arial"/>
                </a:endParaRPr>
              </a:p>
            </p:txBody>
          </p:sp>
        </mc:Choice>
        <mc:Fallback xmlns="">
          <p:sp>
            <p:nvSpPr>
              <p:cNvPr id="6" name="TextBox 5">
                <a:extLst>
                  <a:ext uri="{FF2B5EF4-FFF2-40B4-BE49-F238E27FC236}">
                    <a16:creationId xmlns:a16="http://schemas.microsoft.com/office/drawing/2014/main" id="{0331D79A-3E54-C7EF-8884-FC2F86C1B1E9}"/>
                  </a:ext>
                </a:extLst>
              </p:cNvPr>
              <p:cNvSpPr txBox="1">
                <a:spLocks noRot="1" noChangeAspect="1" noMove="1" noResize="1" noEditPoints="1" noAdjustHandles="1" noChangeArrowheads="1" noChangeShapeType="1" noTextEdit="1"/>
              </p:cNvSpPr>
              <p:nvPr/>
            </p:nvSpPr>
            <p:spPr>
              <a:xfrm>
                <a:off x="468088" y="1152130"/>
                <a:ext cx="7246568" cy="4764894"/>
              </a:xfrm>
              <a:prstGeom prst="rect">
                <a:avLst/>
              </a:prstGeom>
              <a:blipFill>
                <a:blip r:embed="rId6"/>
                <a:stretch>
                  <a:fillRect l="-505" t="-384" r="-673"/>
                </a:stretch>
              </a:blipFill>
            </p:spPr>
            <p:txBody>
              <a:bodyPr/>
              <a:lstStyle/>
              <a:p>
                <a:r>
                  <a:rPr lang="en-US">
                    <a:noFill/>
                  </a:rPr>
                  <a:t> </a:t>
                </a:r>
              </a:p>
            </p:txBody>
          </p:sp>
        </mc:Fallback>
      </mc:AlternateContent>
      <p:pic>
        <p:nvPicPr>
          <p:cNvPr id="8" name="Picture 2">
            <a:extLst>
              <a:ext uri="{FF2B5EF4-FFF2-40B4-BE49-F238E27FC236}">
                <a16:creationId xmlns:a16="http://schemas.microsoft.com/office/drawing/2014/main" id="{54BDD814-551D-9A53-1C49-79FFCEC323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3363" y="3958772"/>
            <a:ext cx="2222157" cy="21285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7452EE-A587-8D45-5336-1BD70D293048}"/>
                  </a:ext>
                </a:extLst>
              </p:cNvPr>
              <p:cNvSpPr txBox="1"/>
              <p:nvPr/>
            </p:nvSpPr>
            <p:spPr>
              <a:xfrm>
                <a:off x="8568725" y="4046996"/>
                <a:ext cx="10972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𝑑</m:t>
                          </m:r>
                        </m:sup>
                      </m:sSup>
                    </m:oMath>
                  </m:oMathPara>
                </a14:m>
                <a:endParaRPr lang="en-US"/>
              </a:p>
            </p:txBody>
          </p:sp>
        </mc:Choice>
        <mc:Fallback xmlns="">
          <p:sp>
            <p:nvSpPr>
              <p:cNvPr id="10" name="TextBox 9">
                <a:extLst>
                  <a:ext uri="{FF2B5EF4-FFF2-40B4-BE49-F238E27FC236}">
                    <a16:creationId xmlns:a16="http://schemas.microsoft.com/office/drawing/2014/main" id="{947452EE-A587-8D45-5336-1BD70D293048}"/>
                  </a:ext>
                </a:extLst>
              </p:cNvPr>
              <p:cNvSpPr txBox="1">
                <a:spLocks noRot="1" noChangeAspect="1" noMove="1" noResize="1" noEditPoints="1" noAdjustHandles="1" noChangeArrowheads="1" noChangeShapeType="1" noTextEdit="1"/>
              </p:cNvSpPr>
              <p:nvPr/>
            </p:nvSpPr>
            <p:spPr>
              <a:xfrm>
                <a:off x="8568725" y="4046996"/>
                <a:ext cx="1097262"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3A7BAAB-DEAD-F01E-0884-1DF9DDB844F6}"/>
                  </a:ext>
                </a:extLst>
              </p:cNvPr>
              <p:cNvSpPr txBox="1"/>
              <p:nvPr/>
            </p:nvSpPr>
            <p:spPr>
              <a:xfrm>
                <a:off x="10061762" y="4031404"/>
                <a:ext cx="1247774"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𝑽</m:t>
                      </m:r>
                      <m:r>
                        <a:rPr lang="en-US" sz="18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𝑐</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sup>
                      </m:sSup>
                    </m:oMath>
                  </m:oMathPara>
                </a14:m>
                <a:endParaRPr lang="en-US"/>
              </a:p>
            </p:txBody>
          </p:sp>
        </mc:Choice>
        <mc:Fallback xmlns="">
          <p:sp>
            <p:nvSpPr>
              <p:cNvPr id="12" name="TextBox 11">
                <a:extLst>
                  <a:ext uri="{FF2B5EF4-FFF2-40B4-BE49-F238E27FC236}">
                    <a16:creationId xmlns:a16="http://schemas.microsoft.com/office/drawing/2014/main" id="{03A7BAAB-DEAD-F01E-0884-1DF9DDB844F6}"/>
                  </a:ext>
                </a:extLst>
              </p:cNvPr>
              <p:cNvSpPr txBox="1">
                <a:spLocks noRot="1" noChangeAspect="1" noMove="1" noResize="1" noEditPoints="1" noAdjustHandles="1" noChangeArrowheads="1" noChangeShapeType="1" noTextEdit="1"/>
              </p:cNvSpPr>
              <p:nvPr/>
            </p:nvSpPr>
            <p:spPr>
              <a:xfrm>
                <a:off x="10061762" y="4031404"/>
                <a:ext cx="1247774" cy="374270"/>
              </a:xfrm>
              <a:prstGeom prst="rect">
                <a:avLst/>
              </a:prstGeom>
              <a:blipFill>
                <a:blip r:embed="rId9"/>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CCA4F7-2719-7105-0575-24915515BD62}"/>
              </a:ext>
            </a:extLst>
          </p:cNvPr>
          <p:cNvPicPr>
            <a:picLocks noChangeAspect="1"/>
          </p:cNvPicPr>
          <p:nvPr/>
        </p:nvPicPr>
        <p:blipFill>
          <a:blip r:embed="rId10"/>
          <a:stretch>
            <a:fillRect/>
          </a:stretch>
        </p:blipFill>
        <p:spPr>
          <a:xfrm>
            <a:off x="4392554" y="2921161"/>
            <a:ext cx="612701" cy="362349"/>
          </a:xfrm>
          <a:prstGeom prst="rect">
            <a:avLst/>
          </a:prstGeom>
        </p:spPr>
      </p:pic>
      <p:pic>
        <p:nvPicPr>
          <p:cNvPr id="9" name="Picture 8">
            <a:extLst>
              <a:ext uri="{FF2B5EF4-FFF2-40B4-BE49-F238E27FC236}">
                <a16:creationId xmlns:a16="http://schemas.microsoft.com/office/drawing/2014/main" id="{71DC402F-34DD-B201-7A21-825B946673A7}"/>
              </a:ext>
            </a:extLst>
          </p:cNvPr>
          <p:cNvPicPr>
            <a:picLocks noChangeAspect="1"/>
          </p:cNvPicPr>
          <p:nvPr/>
        </p:nvPicPr>
        <p:blipFill>
          <a:blip r:embed="rId11"/>
          <a:stretch>
            <a:fillRect/>
          </a:stretch>
        </p:blipFill>
        <p:spPr>
          <a:xfrm>
            <a:off x="3833680" y="2171368"/>
            <a:ext cx="558874" cy="292074"/>
          </a:xfrm>
          <a:prstGeom prst="rect">
            <a:avLst/>
          </a:prstGeom>
        </p:spPr>
      </p:pic>
    </p:spTree>
    <p:extLst>
      <p:ext uri="{BB962C8B-B14F-4D97-AF65-F5344CB8AC3E}">
        <p14:creationId xmlns:p14="http://schemas.microsoft.com/office/powerpoint/2010/main" val="1478029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108" name="Google Shape;74;p15"/>
          <p:cNvPicPr/>
          <p:nvPr/>
        </p:nvPicPr>
        <p:blipFill>
          <a:blip r:embed="rId3"/>
          <a:stretch/>
        </p:blipFill>
        <p:spPr>
          <a:xfrm>
            <a:off x="719280" y="6423120"/>
            <a:ext cx="820440" cy="140760"/>
          </a:xfrm>
          <a:prstGeom prst="rect">
            <a:avLst/>
          </a:prstGeom>
          <a:ln w="0">
            <a:noFill/>
          </a:ln>
        </p:spPr>
      </p:pic>
      <p:sp>
        <p:nvSpPr>
          <p:cNvPr id="109"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110" name="Google Shape;76;p15"/>
          <p:cNvPicPr/>
          <p:nvPr/>
        </p:nvPicPr>
        <p:blipFill>
          <a:blip r:embed="rId4"/>
          <a:stretch/>
        </p:blipFill>
        <p:spPr>
          <a:xfrm>
            <a:off x="10530360" y="6434640"/>
            <a:ext cx="1110960" cy="117000"/>
          </a:xfrm>
          <a:prstGeom prst="rect">
            <a:avLst/>
          </a:prstGeom>
          <a:ln w="0">
            <a:noFill/>
          </a:ln>
        </p:spPr>
      </p:pic>
      <p:sp>
        <p:nvSpPr>
          <p:cNvPr id="111" name="Google Shape;78;p15"/>
          <p:cNvSpPr/>
          <p:nvPr/>
        </p:nvSpPr>
        <p:spPr>
          <a:xfrm>
            <a:off x="74160" y="1041036"/>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12"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3" name="Picture 2" descr="A graph with lines and numbers&#10;&#10;Description automatically generated">
            <a:extLst>
              <a:ext uri="{FF2B5EF4-FFF2-40B4-BE49-F238E27FC236}">
                <a16:creationId xmlns:a16="http://schemas.microsoft.com/office/drawing/2014/main" id="{A74B5A39-F42A-20E6-6F08-7DAFDA070870}"/>
              </a:ext>
            </a:extLst>
          </p:cNvPr>
          <p:cNvPicPr>
            <a:picLocks noChangeAspect="1"/>
          </p:cNvPicPr>
          <p:nvPr/>
        </p:nvPicPr>
        <p:blipFill>
          <a:blip r:embed="rId5"/>
          <a:stretch>
            <a:fillRect/>
          </a:stretch>
        </p:blipFill>
        <p:spPr>
          <a:xfrm>
            <a:off x="8304504" y="748145"/>
            <a:ext cx="2939754" cy="2484582"/>
          </a:xfrm>
          <a:prstGeom prst="rect">
            <a:avLst/>
          </a:prstGeom>
        </p:spPr>
      </p:pic>
      <p:pic>
        <p:nvPicPr>
          <p:cNvPr id="4" name="Picture 3" descr="A graph of a number of units&#10;&#10;Description automatically generated">
            <a:extLst>
              <a:ext uri="{FF2B5EF4-FFF2-40B4-BE49-F238E27FC236}">
                <a16:creationId xmlns:a16="http://schemas.microsoft.com/office/drawing/2014/main" id="{5F520CB1-7197-9772-56F4-DBB9F404FDBF}"/>
              </a:ext>
            </a:extLst>
          </p:cNvPr>
          <p:cNvPicPr>
            <a:picLocks noChangeAspect="1"/>
          </p:cNvPicPr>
          <p:nvPr/>
        </p:nvPicPr>
        <p:blipFill>
          <a:blip r:embed="rId6"/>
          <a:stretch>
            <a:fillRect/>
          </a:stretch>
        </p:blipFill>
        <p:spPr>
          <a:xfrm>
            <a:off x="8305659" y="3427846"/>
            <a:ext cx="2958226" cy="2516909"/>
          </a:xfrm>
          <a:prstGeom prst="rect">
            <a:avLst/>
          </a:prstGeom>
        </p:spPr>
      </p:pic>
      <p:sp>
        <p:nvSpPr>
          <p:cNvPr id="5" name="TextBox 4">
            <a:extLst>
              <a:ext uri="{FF2B5EF4-FFF2-40B4-BE49-F238E27FC236}">
                <a16:creationId xmlns:a16="http://schemas.microsoft.com/office/drawing/2014/main" id="{49E7136A-8F66-F2FC-8F08-326304563448}"/>
              </a:ext>
            </a:extLst>
          </p:cNvPr>
          <p:cNvSpPr txBox="1"/>
          <p:nvPr/>
        </p:nvSpPr>
        <p:spPr>
          <a:xfrm>
            <a:off x="562286" y="1905933"/>
            <a:ext cx="725666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Implications of what has been covered thus far:</a:t>
            </a:r>
            <a:endParaRPr lang="en-US"/>
          </a:p>
          <a:p>
            <a:pPr marL="285750" indent="-285750">
              <a:buFont typeface="Wingdings"/>
              <a:buChar char="§"/>
            </a:pPr>
            <a:endParaRPr lang="en-US">
              <a:ea typeface="+mn-lt"/>
              <a:cs typeface="+mn-lt"/>
            </a:endParaRPr>
          </a:p>
          <a:p>
            <a:pPr marL="285750" indent="-285750">
              <a:buFont typeface="Wingdings"/>
              <a:buChar char="§"/>
            </a:pPr>
            <a:r>
              <a:rPr lang="en-US">
                <a:ea typeface="+mn-lt"/>
                <a:cs typeface="+mn-lt"/>
              </a:rPr>
              <a:t>Training error reaches near zero with a modest number of hidden units, showing the network’s ability to fit the data well.</a:t>
            </a:r>
            <a:endParaRPr lang="en-US"/>
          </a:p>
          <a:p>
            <a:endParaRPr lang="en-US">
              <a:ea typeface="+mn-lt"/>
              <a:cs typeface="+mn-lt"/>
            </a:endParaRPr>
          </a:p>
          <a:p>
            <a:pPr marL="285750" indent="-285750">
              <a:buFont typeface="Wingdings"/>
              <a:buChar char="§"/>
            </a:pPr>
            <a:r>
              <a:rPr lang="en-US">
                <a:ea typeface="+mn-lt"/>
                <a:cs typeface="+mn-lt"/>
              </a:rPr>
              <a:t>Test error continues to decrease as the number of hidden units grows, indicating better generalization.</a:t>
            </a:r>
            <a:endParaRPr lang="en-US"/>
          </a:p>
          <a:p>
            <a:pPr marL="285750" indent="-285750">
              <a:buFont typeface="Wingdings"/>
              <a:buChar char="§"/>
            </a:pPr>
            <a:endParaRPr lang="en-US">
              <a:ea typeface="+mn-lt"/>
              <a:cs typeface="+mn-lt"/>
            </a:endParaRPr>
          </a:p>
          <a:p>
            <a:pPr marL="285750" indent="-285750">
              <a:buFont typeface="Wingdings"/>
              <a:buChar char="§"/>
            </a:pPr>
            <a:r>
              <a:rPr lang="en-US">
                <a:ea typeface="+mn-lt"/>
                <a:cs typeface="+mn-lt"/>
              </a:rPr>
              <a:t>Unit capacity, which measures learned properties of hidden units, and Unit Impact decreases with increasing hidden units, suggesting a reduced reliance on individual units.</a:t>
            </a:r>
            <a:endParaRPr lang="en-US"/>
          </a:p>
          <a:p>
            <a:pPr algn="l"/>
            <a:endParaRPr lang="en-US">
              <a:cs typeface="Arial"/>
            </a:endParaRPr>
          </a:p>
          <a:p>
            <a:r>
              <a:rPr lang="en-US" b="1">
                <a:cs typeface="Arial"/>
              </a:rPr>
              <a:t>Takeaway</a:t>
            </a:r>
            <a:r>
              <a:rPr lang="en-US">
                <a:ea typeface="+mn-lt"/>
                <a:cs typeface="+mn-lt"/>
              </a:rPr>
              <a:t>: Larger networks fit data well, generalize better, and distribute learning more evenly across units.</a:t>
            </a:r>
            <a:endParaRPr lang="en-US">
              <a:cs typeface="Arial"/>
            </a:endParaRPr>
          </a:p>
          <a:p>
            <a:endParaRPr lang="en-US">
              <a:cs typeface="Arial"/>
            </a:endParaRPr>
          </a:p>
          <a:p>
            <a:endParaRPr lang="en-US"/>
          </a:p>
        </p:txBody>
      </p:sp>
      <p:sp>
        <p:nvSpPr>
          <p:cNvPr id="6" name="TextBox 5">
            <a:extLst>
              <a:ext uri="{FF2B5EF4-FFF2-40B4-BE49-F238E27FC236}">
                <a16:creationId xmlns:a16="http://schemas.microsoft.com/office/drawing/2014/main" id="{574245BF-99FC-9701-332E-0E018ED1F6B6}"/>
              </a:ext>
            </a:extLst>
          </p:cNvPr>
          <p:cNvSpPr txBox="1"/>
          <p:nvPr/>
        </p:nvSpPr>
        <p:spPr>
          <a:xfrm>
            <a:off x="429490" y="1265382"/>
            <a:ext cx="50753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Training and Test Errors &amp; Unit Capacity</a:t>
            </a:r>
          </a:p>
        </p:txBody>
      </p:sp>
      <p:sp>
        <p:nvSpPr>
          <p:cNvPr id="8" name="TextBox 7">
            <a:extLst>
              <a:ext uri="{FF2B5EF4-FFF2-40B4-BE49-F238E27FC236}">
                <a16:creationId xmlns:a16="http://schemas.microsoft.com/office/drawing/2014/main" id="{3224E314-84E4-6A33-C18D-21E935EF25BC}"/>
              </a:ext>
            </a:extLst>
          </p:cNvPr>
          <p:cNvSpPr txBox="1"/>
          <p:nvPr/>
        </p:nvSpPr>
        <p:spPr>
          <a:xfrm>
            <a:off x="443974" y="380879"/>
            <a:ext cx="471406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Observations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63EF2-4EF1-3E69-0ACA-311A714E1590}"/>
            </a:ext>
          </a:extLst>
        </p:cNvPr>
        <p:cNvGrpSpPr/>
        <p:nvPr/>
      </p:nvGrpSpPr>
      <p:grpSpPr>
        <a:xfrm>
          <a:off x="0" y="0"/>
          <a:ext cx="0" cy="0"/>
          <a:chOff x="0" y="0"/>
          <a:chExt cx="0" cy="0"/>
        </a:xfrm>
      </p:grpSpPr>
      <p:sp>
        <p:nvSpPr>
          <p:cNvPr id="89" name="Google Shape;73;p15">
            <a:extLst>
              <a:ext uri="{FF2B5EF4-FFF2-40B4-BE49-F238E27FC236}">
                <a16:creationId xmlns:a16="http://schemas.microsoft.com/office/drawing/2014/main" id="{7ED05B8E-D2A8-06A5-2A24-108910327D52}"/>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0" name="Google Shape;74;p15">
            <a:extLst>
              <a:ext uri="{FF2B5EF4-FFF2-40B4-BE49-F238E27FC236}">
                <a16:creationId xmlns:a16="http://schemas.microsoft.com/office/drawing/2014/main" id="{2E44AC84-50C4-CA96-5628-D7CE9EC2770D}"/>
              </a:ext>
            </a:extLst>
          </p:cNvPr>
          <p:cNvPicPr/>
          <p:nvPr/>
        </p:nvPicPr>
        <p:blipFill>
          <a:blip r:embed="rId3"/>
          <a:stretch/>
        </p:blipFill>
        <p:spPr>
          <a:xfrm>
            <a:off x="719280" y="6423120"/>
            <a:ext cx="820440" cy="140760"/>
          </a:xfrm>
          <a:prstGeom prst="rect">
            <a:avLst/>
          </a:prstGeom>
          <a:ln w="0">
            <a:noFill/>
          </a:ln>
        </p:spPr>
      </p:pic>
      <p:sp>
        <p:nvSpPr>
          <p:cNvPr id="91" name="Google Shape;75;p15">
            <a:extLst>
              <a:ext uri="{FF2B5EF4-FFF2-40B4-BE49-F238E27FC236}">
                <a16:creationId xmlns:a16="http://schemas.microsoft.com/office/drawing/2014/main" id="{19395187-D317-1367-A6F2-6E3A544F6435}"/>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2" name="Google Shape;76;p15">
            <a:extLst>
              <a:ext uri="{FF2B5EF4-FFF2-40B4-BE49-F238E27FC236}">
                <a16:creationId xmlns:a16="http://schemas.microsoft.com/office/drawing/2014/main" id="{64DA4AC9-58BA-9994-7BA9-C1AB9DAF687F}"/>
              </a:ext>
            </a:extLst>
          </p:cNvPr>
          <p:cNvPicPr/>
          <p:nvPr/>
        </p:nvPicPr>
        <p:blipFill>
          <a:blip r:embed="rId4"/>
          <a:stretch/>
        </p:blipFill>
        <p:spPr>
          <a:xfrm>
            <a:off x="10530360" y="6434640"/>
            <a:ext cx="1110960" cy="117000"/>
          </a:xfrm>
          <a:prstGeom prst="rect">
            <a:avLst/>
          </a:prstGeom>
          <a:ln w="0">
            <a:noFill/>
          </a:ln>
        </p:spPr>
      </p:pic>
      <p:sp>
        <p:nvSpPr>
          <p:cNvPr id="93" name="Google Shape;78;p15">
            <a:extLst>
              <a:ext uri="{FF2B5EF4-FFF2-40B4-BE49-F238E27FC236}">
                <a16:creationId xmlns:a16="http://schemas.microsoft.com/office/drawing/2014/main" id="{AA5A80C6-3C9D-7AA6-EB5F-2BB2691665C1}"/>
              </a:ext>
            </a:extLst>
          </p:cNvPr>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94" name="Google Shape;171;g1bfb7f1703a_0_42">
            <a:extLst>
              <a:ext uri="{FF2B5EF4-FFF2-40B4-BE49-F238E27FC236}">
                <a16:creationId xmlns:a16="http://schemas.microsoft.com/office/drawing/2014/main" id="{639957A8-6374-695B-2FEE-608619EB4C6C}"/>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C1EFC99A-B4A6-4BEA-93DC-A476F8DB3A81}"/>
              </a:ext>
            </a:extLst>
          </p:cNvPr>
          <p:cNvSpPr txBox="1"/>
          <p:nvPr/>
        </p:nvSpPr>
        <p:spPr>
          <a:xfrm>
            <a:off x="463600" y="380879"/>
            <a:ext cx="692271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ea typeface="+mn-lt"/>
                <a:cs typeface="+mn-lt"/>
              </a:rPr>
              <a:t>Rademacher Complexity</a:t>
            </a:r>
            <a:endParaRPr lang="en-US"/>
          </a:p>
        </p:txBody>
      </p:sp>
      <p:sp>
        <p:nvSpPr>
          <p:cNvPr id="4" name="TextBox 3">
            <a:extLst>
              <a:ext uri="{FF2B5EF4-FFF2-40B4-BE49-F238E27FC236}">
                <a16:creationId xmlns:a16="http://schemas.microsoft.com/office/drawing/2014/main" id="{73C04BB1-BB71-AA05-128F-E8C7300AE9D9}"/>
              </a:ext>
            </a:extLst>
          </p:cNvPr>
          <p:cNvSpPr txBox="1"/>
          <p:nvPr/>
        </p:nvSpPr>
        <p:spPr>
          <a:xfrm>
            <a:off x="562982" y="1700115"/>
            <a:ext cx="1107833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Tx/>
              <a:buChar char="-"/>
            </a:pPr>
            <a:r>
              <a:rPr lang="en-US"/>
              <a:t>Rademacher complexity is a concept in statistical learning theory that measures the richness or "capacity" of a class of functions in terms of how well it can fit random noise.</a:t>
            </a:r>
          </a:p>
          <a:p>
            <a:pPr marL="285750" indent="-285750">
              <a:buFontTx/>
              <a:buChar char="-"/>
            </a:pPr>
            <a:endParaRPr lang="en-US"/>
          </a:p>
          <a:p>
            <a:pPr marL="285750" indent="-285750">
              <a:buFontTx/>
              <a:buChar char="-"/>
            </a:pPr>
            <a:r>
              <a:rPr lang="en-US"/>
              <a:t>Rademacher complexity helps to bound the expected error of a model on unseen data by providing insight into how well the model can generalize from training data to new samples</a:t>
            </a:r>
          </a:p>
          <a:p>
            <a:pPr marL="285750" indent="-285750">
              <a:buFontTx/>
              <a:buChar char="-"/>
            </a:pPr>
            <a:endParaRPr lang="en-US"/>
          </a:p>
          <a:p>
            <a:pPr marL="285750" indent="-285750">
              <a:buFontTx/>
              <a:buChar char="-"/>
            </a:pPr>
            <a:r>
              <a:rPr lang="en-US"/>
              <a:t>Rademacher complexity quantifies how well a model class (like neural networks or decision trees) can adapt to arbitrary data patterns. If a model can fit noise easily, it's likely more prone to overfitting, which suggests lower generalization performance on unseen data. However, if the model has a lower Rademacher complexity, it indicates a "simpler" model that may generalize better.</a:t>
            </a:r>
          </a:p>
          <a:p>
            <a:pPr marL="285750" indent="-285750">
              <a:buFontTx/>
              <a:buChar char="-"/>
            </a:pPr>
            <a:endParaRPr lang="en-US"/>
          </a:p>
          <a:p>
            <a:pPr marL="285750" indent="-285750">
              <a:buFontTx/>
              <a:buChar char="-"/>
            </a:pPr>
            <a:r>
              <a:rPr lang="en-US"/>
              <a:t>When choosing between model classes, we may favor the one with lower Rademacher complexity, as this implies better potential generalization.</a:t>
            </a:r>
          </a:p>
          <a:p>
            <a:pPr marL="285750" indent="-285750">
              <a:buFontTx/>
              <a:buChar char="-"/>
            </a:pPr>
            <a:endParaRPr lang="en-US"/>
          </a:p>
        </p:txBody>
      </p:sp>
    </p:spTree>
    <p:extLst>
      <p:ext uri="{BB962C8B-B14F-4D97-AF65-F5344CB8AC3E}">
        <p14:creationId xmlns:p14="http://schemas.microsoft.com/office/powerpoint/2010/main" val="3810568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E9B67-C7D0-76F4-63A0-4B874E93721B}"/>
            </a:ext>
          </a:extLst>
        </p:cNvPr>
        <p:cNvGrpSpPr/>
        <p:nvPr/>
      </p:nvGrpSpPr>
      <p:grpSpPr>
        <a:xfrm>
          <a:off x="0" y="0"/>
          <a:ext cx="0" cy="0"/>
          <a:chOff x="0" y="0"/>
          <a:chExt cx="0" cy="0"/>
        </a:xfrm>
      </p:grpSpPr>
      <p:sp>
        <p:nvSpPr>
          <p:cNvPr id="89" name="Google Shape;73;p15">
            <a:extLst>
              <a:ext uri="{FF2B5EF4-FFF2-40B4-BE49-F238E27FC236}">
                <a16:creationId xmlns:a16="http://schemas.microsoft.com/office/drawing/2014/main" id="{160143EE-92E1-DC5C-003A-FBD1B09943EC}"/>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0" name="Google Shape;74;p15">
            <a:extLst>
              <a:ext uri="{FF2B5EF4-FFF2-40B4-BE49-F238E27FC236}">
                <a16:creationId xmlns:a16="http://schemas.microsoft.com/office/drawing/2014/main" id="{4EC9DB7A-DE16-06CD-737F-C4C99FAF8B41}"/>
              </a:ext>
            </a:extLst>
          </p:cNvPr>
          <p:cNvPicPr/>
          <p:nvPr/>
        </p:nvPicPr>
        <p:blipFill>
          <a:blip r:embed="rId3"/>
          <a:stretch/>
        </p:blipFill>
        <p:spPr>
          <a:xfrm>
            <a:off x="719280" y="6423120"/>
            <a:ext cx="820440" cy="140760"/>
          </a:xfrm>
          <a:prstGeom prst="rect">
            <a:avLst/>
          </a:prstGeom>
          <a:ln w="0">
            <a:noFill/>
          </a:ln>
        </p:spPr>
      </p:pic>
      <p:sp>
        <p:nvSpPr>
          <p:cNvPr id="91" name="Google Shape;75;p15">
            <a:extLst>
              <a:ext uri="{FF2B5EF4-FFF2-40B4-BE49-F238E27FC236}">
                <a16:creationId xmlns:a16="http://schemas.microsoft.com/office/drawing/2014/main" id="{05D7E94A-FAC7-0901-BE20-3029038AA831}"/>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2" name="Google Shape;76;p15">
            <a:extLst>
              <a:ext uri="{FF2B5EF4-FFF2-40B4-BE49-F238E27FC236}">
                <a16:creationId xmlns:a16="http://schemas.microsoft.com/office/drawing/2014/main" id="{A9D80EDB-A36B-D5A0-9A59-C5477CDE0B9D}"/>
              </a:ext>
            </a:extLst>
          </p:cNvPr>
          <p:cNvPicPr/>
          <p:nvPr/>
        </p:nvPicPr>
        <p:blipFill>
          <a:blip r:embed="rId4"/>
          <a:stretch/>
        </p:blipFill>
        <p:spPr>
          <a:xfrm>
            <a:off x="10530360" y="6434640"/>
            <a:ext cx="1110960" cy="117000"/>
          </a:xfrm>
          <a:prstGeom prst="rect">
            <a:avLst/>
          </a:prstGeom>
          <a:ln w="0">
            <a:noFill/>
          </a:ln>
        </p:spPr>
      </p:pic>
      <p:sp>
        <p:nvSpPr>
          <p:cNvPr id="93" name="Google Shape;78;p15">
            <a:extLst>
              <a:ext uri="{FF2B5EF4-FFF2-40B4-BE49-F238E27FC236}">
                <a16:creationId xmlns:a16="http://schemas.microsoft.com/office/drawing/2014/main" id="{73342C8E-889D-6313-726C-F3FB75A31379}"/>
              </a:ext>
            </a:extLst>
          </p:cNvPr>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94" name="Google Shape;171;g1bfb7f1703a_0_42">
            <a:extLst>
              <a:ext uri="{FF2B5EF4-FFF2-40B4-BE49-F238E27FC236}">
                <a16:creationId xmlns:a16="http://schemas.microsoft.com/office/drawing/2014/main" id="{B55A87CF-F988-29BB-1967-255DDC684C05}"/>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BE15EEC9-A097-7FB4-6886-3E0930C537CC}"/>
              </a:ext>
            </a:extLst>
          </p:cNvPr>
          <p:cNvSpPr txBox="1"/>
          <p:nvPr/>
        </p:nvSpPr>
        <p:spPr>
          <a:xfrm>
            <a:off x="463600" y="380879"/>
            <a:ext cx="692271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ea typeface="+mn-lt"/>
                <a:cs typeface="+mn-lt"/>
              </a:rPr>
              <a:t>Bounding Rademacher Complexity</a:t>
            </a: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67DF6D-8588-40F8-9739-889011F6C02B}"/>
                  </a:ext>
                </a:extLst>
              </p:cNvPr>
              <p:cNvSpPr txBox="1"/>
              <p:nvPr/>
            </p:nvSpPr>
            <p:spPr>
              <a:xfrm>
                <a:off x="562982" y="1700115"/>
                <a:ext cx="7107836" cy="40228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Intuitive Explanation</a:t>
                </a:r>
                <a:r>
                  <a:rPr lang="en-US">
                    <a:ea typeface="+mn-lt"/>
                    <a:cs typeface="+mn-lt"/>
                  </a:rPr>
                  <a:t>:</a:t>
                </a:r>
                <a:endParaRPr lang="en-US"/>
              </a:p>
              <a:p>
                <a:pPr marL="285750" indent="-285750">
                  <a:buFont typeface="Arial"/>
                  <a:buChar char="•"/>
                </a:pPr>
                <a:r>
                  <a:rPr lang="en-US" b="1">
                    <a:ea typeface="+mn-lt"/>
                    <a:cs typeface="+mn-lt"/>
                  </a:rPr>
                  <a:t>Key Idea</a:t>
                </a:r>
                <a:r>
                  <a:rPr lang="en-US">
                    <a:ea typeface="+mn-lt"/>
                    <a:cs typeface="+mn-lt"/>
                  </a:rPr>
                  <a:t>: Decompose the overall complexity into per-unit contributions.</a:t>
                </a:r>
                <a:endParaRPr lang="en-US"/>
              </a:p>
              <a:p>
                <a:pPr marL="285750" indent="-285750">
                  <a:buFont typeface="Arial"/>
                  <a:buChar char="•"/>
                </a:pPr>
                <a:r>
                  <a:rPr lang="en-US" b="1">
                    <a:ea typeface="+mn-lt"/>
                    <a:cs typeface="+mn-lt"/>
                  </a:rPr>
                  <a:t>Unit Capacity (</a:t>
                </a:r>
                <a14:m>
                  <m:oMath xmlns:m="http://schemas.openxmlformats.org/officeDocument/2006/math">
                    <m:sSub>
                      <m:sSubPr>
                        <m:ctrlPr>
                          <a:rPr lang="en-US" b="1" i="1" smtClean="0">
                            <a:latin typeface="Cambria Math" panose="02040503050406030204" pitchFamily="18" charset="0"/>
                            <a:ea typeface="+mn-lt"/>
                            <a:cs typeface="+mn-lt"/>
                          </a:rPr>
                        </m:ctrlPr>
                      </m:sSubPr>
                      <m:e>
                        <m:r>
                          <a:rPr lang="en-US" b="1" i="1" smtClean="0">
                            <a:latin typeface="Cambria Math" panose="02040503050406030204" pitchFamily="18" charset="0"/>
                            <a:ea typeface="+mn-lt"/>
                            <a:cs typeface="+mn-lt"/>
                          </a:rPr>
                          <m:t>𝜷</m:t>
                        </m:r>
                      </m:e>
                      <m:sub>
                        <m:r>
                          <a:rPr lang="en-US" b="1" i="1" smtClean="0">
                            <a:latin typeface="Cambria Math" panose="02040503050406030204" pitchFamily="18" charset="0"/>
                            <a:ea typeface="+mn-lt"/>
                            <a:cs typeface="+mn-lt"/>
                          </a:rPr>
                          <m:t>𝒋</m:t>
                        </m:r>
                      </m:sub>
                    </m:sSub>
                  </m:oMath>
                </a14:m>
                <a:r>
                  <a:rPr lang="en-US" b="1">
                    <a:ea typeface="+mn-lt"/>
                    <a:cs typeface="+mn-lt"/>
                  </a:rPr>
                  <a:t>)</a:t>
                </a:r>
                <a:r>
                  <a:rPr lang="en-US">
                    <a:ea typeface="+mn-lt"/>
                    <a:cs typeface="+mn-lt"/>
                  </a:rPr>
                  <a:t>:</a:t>
                </a:r>
                <a:endParaRPr lang="en-US"/>
              </a:p>
              <a:p>
                <a:pPr marL="742950" lvl="1" indent="-285750">
                  <a:buFont typeface="Arial"/>
                  <a:buChar char="•"/>
                </a:pPr>
                <a:r>
                  <a:rPr lang="en-US">
                    <a:ea typeface="+mn-lt"/>
                    <a:cs typeface="+mn-lt"/>
                  </a:rPr>
                  <a:t>Measures how much each hidden unit's weights have changed from initialization.</a:t>
                </a:r>
                <a:endParaRPr lang="en-US"/>
              </a:p>
              <a:p>
                <a:pPr marL="285750" indent="-285750">
                  <a:buFont typeface="Arial"/>
                  <a:buChar char="•"/>
                </a:pPr>
                <a:r>
                  <a:rPr lang="en-US" b="1">
                    <a:ea typeface="+mn-lt"/>
                    <a:cs typeface="+mn-lt"/>
                  </a:rPr>
                  <a:t>Unit Impact (</a:t>
                </a:r>
                <a14:m>
                  <m:oMath xmlns:m="http://schemas.openxmlformats.org/officeDocument/2006/math">
                    <m:sSub>
                      <m:sSubPr>
                        <m:ctrlPr>
                          <a:rPr lang="en-US" b="1" i="1" smtClean="0">
                            <a:latin typeface="Cambria Math" panose="02040503050406030204" pitchFamily="18" charset="0"/>
                            <a:ea typeface="+mn-lt"/>
                            <a:cs typeface="+mn-lt"/>
                          </a:rPr>
                        </m:ctrlPr>
                      </m:sSubPr>
                      <m:e>
                        <m:r>
                          <a:rPr lang="en-US" b="1" i="1" smtClean="0">
                            <a:latin typeface="Cambria Math" panose="02040503050406030204" pitchFamily="18" charset="0"/>
                            <a:ea typeface="+mn-lt"/>
                            <a:cs typeface="+mn-lt"/>
                          </a:rPr>
                          <m:t>𝜶</m:t>
                        </m:r>
                      </m:e>
                      <m:sub>
                        <m:r>
                          <a:rPr lang="en-US" b="1" i="1" smtClean="0">
                            <a:latin typeface="Cambria Math" panose="02040503050406030204" pitchFamily="18" charset="0"/>
                            <a:ea typeface="+mn-lt"/>
                            <a:cs typeface="+mn-lt"/>
                          </a:rPr>
                          <m:t>𝒋</m:t>
                        </m:r>
                      </m:sub>
                    </m:sSub>
                  </m:oMath>
                </a14:m>
                <a:r>
                  <a:rPr lang="en-US" b="1">
                    <a:ea typeface="+mn-lt"/>
                    <a:cs typeface="+mn-lt"/>
                  </a:rPr>
                  <a:t>)</a:t>
                </a:r>
                <a:r>
                  <a:rPr lang="en-US">
                    <a:ea typeface="+mn-lt"/>
                    <a:cs typeface="+mn-lt"/>
                  </a:rPr>
                  <a:t>:</a:t>
                </a:r>
                <a:endParaRPr lang="en-US"/>
              </a:p>
              <a:p>
                <a:pPr marL="742950" lvl="1" indent="-285750">
                  <a:buFont typeface="Arial"/>
                  <a:buChar char="•"/>
                </a:pPr>
                <a:r>
                  <a:rPr lang="en-US">
                    <a:ea typeface="+mn-lt"/>
                    <a:cs typeface="+mn-lt"/>
                  </a:rPr>
                  <a:t>Measures the influence of each hidden unit on the output.</a:t>
                </a:r>
                <a:endParaRPr lang="en-US"/>
              </a:p>
              <a:p>
                <a:pPr marL="285750" indent="-285750">
                  <a:buFont typeface="Arial"/>
                  <a:buChar char="•"/>
                </a:pPr>
                <a:r>
                  <a:rPr lang="en-US" b="1">
                    <a:ea typeface="+mn-lt"/>
                    <a:cs typeface="+mn-lt"/>
                  </a:rPr>
                  <a:t>Interpretation</a:t>
                </a:r>
                <a:r>
                  <a:rPr lang="en-US">
                    <a:ea typeface="+mn-lt"/>
                    <a:cs typeface="+mn-lt"/>
                  </a:rPr>
                  <a:t>:</a:t>
                </a:r>
                <a:endParaRPr lang="en-US"/>
              </a:p>
              <a:p>
                <a:pPr marL="742950" lvl="1" indent="-285750">
                  <a:buFont typeface="Arial"/>
                  <a:buChar char="•"/>
                </a:pPr>
                <a:r>
                  <a:rPr lang="en-US">
                    <a:ea typeface="+mn-lt"/>
                    <a:cs typeface="+mn-lt"/>
                  </a:rPr>
                  <a:t>Even with more hidden units, if </a:t>
                </a:r>
                <a14:m>
                  <m:oMath xmlns:m="http://schemas.openxmlformats.org/officeDocument/2006/math">
                    <m:sSub>
                      <m:sSubPr>
                        <m:ctrlPr>
                          <a:rPr lang="en-US" b="1" i="1" smtClean="0">
                            <a:latin typeface="Cambria Math" panose="02040503050406030204" pitchFamily="18" charset="0"/>
                            <a:ea typeface="+mn-lt"/>
                            <a:cs typeface="+mn-lt"/>
                          </a:rPr>
                        </m:ctrlPr>
                      </m:sSubPr>
                      <m:e>
                        <m:r>
                          <a:rPr lang="en-US" b="1" i="1" smtClean="0">
                            <a:latin typeface="Cambria Math" panose="02040503050406030204" pitchFamily="18" charset="0"/>
                            <a:ea typeface="+mn-lt"/>
                            <a:cs typeface="+mn-lt"/>
                          </a:rPr>
                          <m:t>𝜶</m:t>
                        </m:r>
                      </m:e>
                      <m:sub>
                        <m:r>
                          <a:rPr lang="en-US" b="1" i="1" smtClean="0">
                            <a:latin typeface="Cambria Math" panose="02040503050406030204" pitchFamily="18" charset="0"/>
                            <a:ea typeface="+mn-lt"/>
                            <a:cs typeface="+mn-lt"/>
                          </a:rPr>
                          <m:t>𝒋</m:t>
                        </m:r>
                      </m:sub>
                    </m:sSub>
                  </m:oMath>
                </a14:m>
                <a:r>
                  <a:rPr lang="en-US">
                    <a:ea typeface="+mn-lt"/>
                    <a:cs typeface="+mn-lt"/>
                  </a:rPr>
                  <a:t> and </a:t>
                </a:r>
                <a14:m>
                  <m:oMath xmlns:m="http://schemas.openxmlformats.org/officeDocument/2006/math">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𝜷</m:t>
                        </m:r>
                      </m:e>
                      <m:sub>
                        <m:r>
                          <a:rPr lang="en-US" b="1" i="1">
                            <a:latin typeface="Cambria Math" panose="02040503050406030204" pitchFamily="18" charset="0"/>
                            <a:ea typeface="+mn-lt"/>
                            <a:cs typeface="+mn-lt"/>
                          </a:rPr>
                          <m:t>𝒋</m:t>
                        </m:r>
                      </m:sub>
                    </m:sSub>
                    <m:r>
                      <a:rPr lang="en-US" b="1" i="1">
                        <a:latin typeface="Cambria Math" panose="02040503050406030204" pitchFamily="18" charset="0"/>
                        <a:ea typeface="+mn-lt"/>
                        <a:cs typeface="+mn-lt"/>
                      </a:rPr>
                      <m:t> </m:t>
                    </m:r>
                  </m:oMath>
                </a14:m>
                <a:r>
                  <a:rPr lang="en-US">
                    <a:ea typeface="+mn-lt"/>
                    <a:cs typeface="+mn-lt"/>
                  </a:rPr>
                  <a:t> decrease appropriately, the overall complexity remains controlled.</a:t>
                </a:r>
                <a:endParaRPr lang="en-US"/>
              </a:p>
              <a:p>
                <a:pPr marL="742950" lvl="1" indent="-285750">
                  <a:buFont typeface="Arial"/>
                  <a:buChar char="•"/>
                </a:pPr>
                <a:r>
                  <a:rPr lang="en-US">
                    <a:ea typeface="+mn-lt"/>
                    <a:cs typeface="+mn-lt"/>
                  </a:rPr>
                  <a:t>This explains why wider networks can generalize well despite having more parameters.</a:t>
                </a:r>
                <a:endParaRPr lang="en-US"/>
              </a:p>
              <a:p>
                <a:pPr algn="l"/>
                <a:endParaRPr lang="en-US"/>
              </a:p>
            </p:txBody>
          </p:sp>
        </mc:Choice>
        <mc:Fallback xmlns="">
          <p:sp>
            <p:nvSpPr>
              <p:cNvPr id="4" name="TextBox 3">
                <a:extLst>
                  <a:ext uri="{FF2B5EF4-FFF2-40B4-BE49-F238E27FC236}">
                    <a16:creationId xmlns:a16="http://schemas.microsoft.com/office/drawing/2014/main" id="{E467DF6D-8588-40F8-9739-889011F6C02B}"/>
                  </a:ext>
                </a:extLst>
              </p:cNvPr>
              <p:cNvSpPr txBox="1">
                <a:spLocks noRot="1" noChangeAspect="1" noMove="1" noResize="1" noEditPoints="1" noAdjustHandles="1" noChangeArrowheads="1" noChangeShapeType="1" noTextEdit="1"/>
              </p:cNvSpPr>
              <p:nvPr/>
            </p:nvSpPr>
            <p:spPr>
              <a:xfrm>
                <a:off x="562982" y="1700115"/>
                <a:ext cx="7107836" cy="4022896"/>
              </a:xfrm>
              <a:prstGeom prst="rect">
                <a:avLst/>
              </a:prstGeom>
              <a:blipFill>
                <a:blip r:embed="rId5"/>
                <a:stretch>
                  <a:fillRect l="-686" t="-909"/>
                </a:stretch>
              </a:blipFill>
            </p:spPr>
            <p:txBody>
              <a:bodyPr/>
              <a:lstStyle/>
              <a:p>
                <a:r>
                  <a:rPr lang="en-US">
                    <a:noFill/>
                  </a:rPr>
                  <a:t> </a:t>
                </a:r>
              </a:p>
            </p:txBody>
          </p:sp>
        </mc:Fallback>
      </mc:AlternateContent>
      <p:pic>
        <p:nvPicPr>
          <p:cNvPr id="11" name="Picture 10" descr="A graph of a number of units&#10;&#10;Description automatically generated">
            <a:extLst>
              <a:ext uri="{FF2B5EF4-FFF2-40B4-BE49-F238E27FC236}">
                <a16:creationId xmlns:a16="http://schemas.microsoft.com/office/drawing/2014/main" id="{E41D290B-E5D6-6899-AA9C-52E84214F741}"/>
              </a:ext>
            </a:extLst>
          </p:cNvPr>
          <p:cNvPicPr>
            <a:picLocks noChangeAspect="1"/>
          </p:cNvPicPr>
          <p:nvPr/>
        </p:nvPicPr>
        <p:blipFill>
          <a:blip r:embed="rId6"/>
          <a:stretch>
            <a:fillRect/>
          </a:stretch>
        </p:blipFill>
        <p:spPr>
          <a:xfrm>
            <a:off x="8690872" y="1957360"/>
            <a:ext cx="2958226" cy="2516909"/>
          </a:xfrm>
          <a:prstGeom prst="rect">
            <a:avLst/>
          </a:prstGeom>
        </p:spPr>
      </p:pic>
      <p:pic>
        <p:nvPicPr>
          <p:cNvPr id="13" name="Picture 12" descr="A black and white math symbol&#10;&#10;Description automatically generated">
            <a:extLst>
              <a:ext uri="{FF2B5EF4-FFF2-40B4-BE49-F238E27FC236}">
                <a16:creationId xmlns:a16="http://schemas.microsoft.com/office/drawing/2014/main" id="{3F187573-C708-4CAD-8539-B96277590470}"/>
              </a:ext>
            </a:extLst>
          </p:cNvPr>
          <p:cNvPicPr>
            <a:picLocks noChangeAspect="1"/>
          </p:cNvPicPr>
          <p:nvPr/>
        </p:nvPicPr>
        <p:blipFill>
          <a:blip r:embed="rId7"/>
          <a:stretch>
            <a:fillRect/>
          </a:stretch>
        </p:blipFill>
        <p:spPr>
          <a:xfrm>
            <a:off x="2897909" y="909872"/>
            <a:ext cx="6096000" cy="881892"/>
          </a:xfrm>
          <a:prstGeom prst="rect">
            <a:avLst/>
          </a:prstGeom>
        </p:spPr>
      </p:pic>
    </p:spTree>
    <p:extLst>
      <p:ext uri="{BB962C8B-B14F-4D97-AF65-F5344CB8AC3E}">
        <p14:creationId xmlns:p14="http://schemas.microsoft.com/office/powerpoint/2010/main" val="3629320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E9B67-C7D0-76F4-63A0-4B874E93721B}"/>
            </a:ext>
          </a:extLst>
        </p:cNvPr>
        <p:cNvGrpSpPr/>
        <p:nvPr/>
      </p:nvGrpSpPr>
      <p:grpSpPr>
        <a:xfrm>
          <a:off x="0" y="0"/>
          <a:ext cx="0" cy="0"/>
          <a:chOff x="0" y="0"/>
          <a:chExt cx="0" cy="0"/>
        </a:xfrm>
      </p:grpSpPr>
      <p:sp>
        <p:nvSpPr>
          <p:cNvPr id="89" name="Google Shape;73;p15">
            <a:extLst>
              <a:ext uri="{FF2B5EF4-FFF2-40B4-BE49-F238E27FC236}">
                <a16:creationId xmlns:a16="http://schemas.microsoft.com/office/drawing/2014/main" id="{160143EE-92E1-DC5C-003A-FBD1B09943EC}"/>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0" name="Google Shape;74;p15">
            <a:extLst>
              <a:ext uri="{FF2B5EF4-FFF2-40B4-BE49-F238E27FC236}">
                <a16:creationId xmlns:a16="http://schemas.microsoft.com/office/drawing/2014/main" id="{4EC9DB7A-DE16-06CD-737F-C4C99FAF8B41}"/>
              </a:ext>
            </a:extLst>
          </p:cNvPr>
          <p:cNvPicPr/>
          <p:nvPr/>
        </p:nvPicPr>
        <p:blipFill>
          <a:blip r:embed="rId3"/>
          <a:stretch/>
        </p:blipFill>
        <p:spPr>
          <a:xfrm>
            <a:off x="719280" y="6423120"/>
            <a:ext cx="820440" cy="140760"/>
          </a:xfrm>
          <a:prstGeom prst="rect">
            <a:avLst/>
          </a:prstGeom>
          <a:ln w="0">
            <a:noFill/>
          </a:ln>
        </p:spPr>
      </p:pic>
      <p:sp>
        <p:nvSpPr>
          <p:cNvPr id="91" name="Google Shape;75;p15">
            <a:extLst>
              <a:ext uri="{FF2B5EF4-FFF2-40B4-BE49-F238E27FC236}">
                <a16:creationId xmlns:a16="http://schemas.microsoft.com/office/drawing/2014/main" id="{05D7E94A-FAC7-0901-BE20-3029038AA831}"/>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2" name="Google Shape;76;p15">
            <a:extLst>
              <a:ext uri="{FF2B5EF4-FFF2-40B4-BE49-F238E27FC236}">
                <a16:creationId xmlns:a16="http://schemas.microsoft.com/office/drawing/2014/main" id="{A9D80EDB-A36B-D5A0-9A59-C5477CDE0B9D}"/>
              </a:ext>
            </a:extLst>
          </p:cNvPr>
          <p:cNvPicPr/>
          <p:nvPr/>
        </p:nvPicPr>
        <p:blipFill>
          <a:blip r:embed="rId4"/>
          <a:stretch/>
        </p:blipFill>
        <p:spPr>
          <a:xfrm>
            <a:off x="10530360" y="6434640"/>
            <a:ext cx="1110960" cy="117000"/>
          </a:xfrm>
          <a:prstGeom prst="rect">
            <a:avLst/>
          </a:prstGeom>
          <a:ln w="0">
            <a:noFill/>
          </a:ln>
        </p:spPr>
      </p:pic>
      <p:sp>
        <p:nvSpPr>
          <p:cNvPr id="93" name="Google Shape;78;p15">
            <a:extLst>
              <a:ext uri="{FF2B5EF4-FFF2-40B4-BE49-F238E27FC236}">
                <a16:creationId xmlns:a16="http://schemas.microsoft.com/office/drawing/2014/main" id="{73342C8E-889D-6313-726C-F3FB75A31379}"/>
              </a:ext>
            </a:extLst>
          </p:cNvPr>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94" name="Google Shape;171;g1bfb7f1703a_0_42">
            <a:extLst>
              <a:ext uri="{FF2B5EF4-FFF2-40B4-BE49-F238E27FC236}">
                <a16:creationId xmlns:a16="http://schemas.microsoft.com/office/drawing/2014/main" id="{B55A87CF-F988-29BB-1967-255DDC684C05}"/>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BE15EEC9-A097-7FB4-6886-3E0930C537CC}"/>
              </a:ext>
            </a:extLst>
          </p:cNvPr>
          <p:cNvSpPr txBox="1"/>
          <p:nvPr/>
        </p:nvSpPr>
        <p:spPr>
          <a:xfrm>
            <a:off x="463600" y="380879"/>
            <a:ext cx="1090012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ea typeface="+mn-lt"/>
                <a:cs typeface="+mn-lt"/>
              </a:rPr>
              <a:t>Traditional Generalization Bounds and Complexity Increase</a:t>
            </a: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67DF6D-8588-40F8-9739-889011F6C02B}"/>
                  </a:ext>
                </a:extLst>
              </p:cNvPr>
              <p:cNvSpPr txBox="1"/>
              <p:nvPr/>
            </p:nvSpPr>
            <p:spPr>
              <a:xfrm>
                <a:off x="464846" y="2515474"/>
                <a:ext cx="6900018"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ea typeface="+mn-lt"/>
                    <a:cs typeface="+mn-lt"/>
                  </a:rPr>
                  <a:t>Harvey et al. [9]:</a:t>
                </a:r>
                <a:endParaRPr lang="en-US" sz="1600">
                  <a:cs typeface="Arial"/>
                </a:endParaRPr>
              </a:p>
              <a:p>
                <a:pPr marL="742950" lvl="1" indent="-285750">
                  <a:buFont typeface="Courier New"/>
                  <a:buChar char="o"/>
                </a:pPr>
                <a:r>
                  <a:rPr lang="en-US" sz="1600">
                    <a:ea typeface="+mn-lt"/>
                    <a:cs typeface="+mn-lt"/>
                  </a:rPr>
                  <a:t>Scales linearly with the product of input dimension </a:t>
                </a:r>
                <a14:m>
                  <m:oMath xmlns:m="http://schemas.openxmlformats.org/officeDocument/2006/math">
                    <m:r>
                      <a:rPr lang="en-US" sz="1600" b="0" i="1" smtClean="0">
                        <a:latin typeface="Cambria Math" panose="02040503050406030204" pitchFamily="18" charset="0"/>
                        <a:ea typeface="+mn-lt"/>
                        <a:cs typeface="+mn-lt"/>
                      </a:rPr>
                      <m:t>𝑑</m:t>
                    </m:r>
                  </m:oMath>
                </a14:m>
                <a:r>
                  <a:rPr lang="en-US" sz="1600">
                    <a:ea typeface="+mn-lt"/>
                    <a:cs typeface="+mn-lt"/>
                  </a:rPr>
                  <a:t> and number of hidden units </a:t>
                </a:r>
                <a14:m>
                  <m:oMath xmlns:m="http://schemas.openxmlformats.org/officeDocument/2006/math">
                    <m:r>
                      <a:rPr lang="en-US" sz="1600" b="0" i="1" smtClean="0">
                        <a:latin typeface="Cambria Math" panose="02040503050406030204" pitchFamily="18" charset="0"/>
                        <a:ea typeface="+mn-lt"/>
                        <a:cs typeface="+mn-lt"/>
                      </a:rPr>
                      <m:t>h</m:t>
                    </m:r>
                  </m:oMath>
                </a14:m>
                <a:r>
                  <a:rPr lang="en-US" sz="1600">
                    <a:ea typeface="+mn-lt"/>
                    <a:cs typeface="+mn-lt"/>
                  </a:rPr>
                  <a:t>.</a:t>
                </a:r>
              </a:p>
              <a:p>
                <a:pPr marL="742950" lvl="1" indent="-285750">
                  <a:buFont typeface="Courier New"/>
                  <a:buChar char="o"/>
                </a:pPr>
                <a:r>
                  <a:rPr lang="en-US" sz="1600" b="1">
                    <a:ea typeface="+mn-lt"/>
                    <a:cs typeface="+mn-lt"/>
                  </a:rPr>
                  <a:t>Implication:</a:t>
                </a:r>
                <a:r>
                  <a:rPr lang="en-US" sz="1600">
                    <a:ea typeface="+mn-lt"/>
                    <a:cs typeface="+mn-lt"/>
                  </a:rPr>
                  <a:t> Complexity increases proportionally with network width h.</a:t>
                </a:r>
              </a:p>
              <a:p>
                <a:pPr marL="285750" indent="-285750">
                  <a:buFont typeface="Arial"/>
                  <a:buChar char="•"/>
                </a:pPr>
                <a:r>
                  <a:rPr lang="en-US" sz="1600" b="1">
                    <a:ea typeface="+mn-lt"/>
                    <a:cs typeface="+mn-lt"/>
                  </a:rPr>
                  <a:t>Bartlett and Mendelson [3]:</a:t>
                </a:r>
                <a:r>
                  <a:rPr lang="en-US" sz="1600">
                    <a:ea typeface="+mn-lt"/>
                    <a:cs typeface="+mn-lt"/>
                  </a:rPr>
                  <a:t> </a:t>
                </a:r>
              </a:p>
              <a:p>
                <a:pPr marL="742950" lvl="1" indent="-285750">
                  <a:buFont typeface="Courier New"/>
                  <a:buChar char="o"/>
                </a:pPr>
                <a:r>
                  <a:rPr lang="en-US" sz="1600">
                    <a:ea typeface="+mn-lt"/>
                    <a:cs typeface="+mn-lt"/>
                  </a:rPr>
                  <a:t>Depends on the product of maximum absolute row sums of weight matrices U and V.</a:t>
                </a:r>
                <a:endParaRPr lang="en-US" sz="1600"/>
              </a:p>
              <a:p>
                <a:pPr marL="742950" lvl="1" indent="-285750">
                  <a:buFont typeface="Courier New"/>
                  <a:buChar char="o"/>
                </a:pPr>
                <a:r>
                  <a:rPr lang="en-US" sz="1600" b="1">
                    <a:ea typeface="+mn-lt"/>
                    <a:cs typeface="+mn-lt"/>
                  </a:rPr>
                  <a:t>Implication:</a:t>
                </a:r>
                <a:r>
                  <a:rPr lang="en-US" sz="1600">
                    <a:ea typeface="+mn-lt"/>
                    <a:cs typeface="+mn-lt"/>
                  </a:rPr>
                  <a:t> As </a:t>
                </a:r>
                <a14:m>
                  <m:oMath xmlns:m="http://schemas.openxmlformats.org/officeDocument/2006/math">
                    <m:r>
                      <a:rPr lang="en-US" sz="1600" b="0" i="1" smtClean="0">
                        <a:latin typeface="Cambria Math" panose="02040503050406030204" pitchFamily="18" charset="0"/>
                        <a:ea typeface="+mn-lt"/>
                        <a:cs typeface="+mn-lt"/>
                      </a:rPr>
                      <m:t>h</m:t>
                    </m:r>
                  </m:oMath>
                </a14:m>
                <a:r>
                  <a:rPr lang="en-US" sz="1600">
                    <a:ea typeface="+mn-lt"/>
                    <a:cs typeface="+mn-lt"/>
                  </a:rPr>
                  <a:t> increases, the norms U and V  typically increase, leading to worse complexity.</a:t>
                </a:r>
                <a:endParaRPr lang="en-US" sz="1600"/>
              </a:p>
              <a:p>
                <a:pPr marL="285750" indent="-285750">
                  <a:buFont typeface="Arial"/>
                  <a:buChar char="•"/>
                </a:pPr>
                <a:r>
                  <a:rPr lang="en-US" sz="1600" b="1" err="1">
                    <a:ea typeface="+mn-lt"/>
                    <a:cs typeface="+mn-lt"/>
                  </a:rPr>
                  <a:t>Neyshabur</a:t>
                </a:r>
                <a:r>
                  <a:rPr lang="en-US" sz="1600" b="1">
                    <a:ea typeface="+mn-lt"/>
                    <a:cs typeface="+mn-lt"/>
                  </a:rPr>
                  <a:t> et al. [20], </a:t>
                </a:r>
                <a:r>
                  <a:rPr lang="en-US" sz="1600" b="1" err="1">
                    <a:ea typeface="+mn-lt"/>
                    <a:cs typeface="+mn-lt"/>
                  </a:rPr>
                  <a:t>Golowich</a:t>
                </a:r>
                <a:r>
                  <a:rPr lang="en-US" sz="1600" b="1">
                    <a:ea typeface="+mn-lt"/>
                    <a:cs typeface="+mn-lt"/>
                  </a:rPr>
                  <a:t> et al. [7]:</a:t>
                </a:r>
                <a:endParaRPr lang="en-US" sz="1600">
                  <a:cs typeface="Arial"/>
                </a:endParaRPr>
              </a:p>
              <a:p>
                <a:pPr marL="742950" lvl="1" indent="-285750">
                  <a:buFont typeface="Courier New"/>
                  <a:buChar char="o"/>
                </a:pPr>
                <a:r>
                  <a:rPr lang="en-US" sz="1600">
                    <a:ea typeface="+mn-lt"/>
                    <a:cs typeface="+mn-lt"/>
                  </a:rPr>
                  <a:t>Involves the product of </a:t>
                </a:r>
                <a:r>
                  <a:rPr lang="en-US" sz="1600" err="1">
                    <a:ea typeface="+mn-lt"/>
                    <a:cs typeface="+mn-lt"/>
                  </a:rPr>
                  <a:t>Frobenius</a:t>
                </a:r>
                <a:r>
                  <a:rPr lang="en-US" sz="1600">
                    <a:ea typeface="+mn-lt"/>
                    <a:cs typeface="+mn-lt"/>
                  </a:rPr>
                  <a:t> norms of weight matrices.</a:t>
                </a:r>
              </a:p>
              <a:p>
                <a:pPr marL="742950" lvl="1" indent="-285750">
                  <a:buFont typeface="Courier New"/>
                  <a:buChar char="o"/>
                </a:pPr>
                <a:r>
                  <a:rPr lang="en-US" sz="1600" b="1">
                    <a:ea typeface="+mn-lt"/>
                    <a:cs typeface="+mn-lt"/>
                  </a:rPr>
                  <a:t>Implication:</a:t>
                </a:r>
                <a:r>
                  <a:rPr lang="en-US" sz="1600">
                    <a:ea typeface="+mn-lt"/>
                    <a:cs typeface="+mn-lt"/>
                  </a:rPr>
                  <a:t> The </a:t>
                </a:r>
                <a:r>
                  <a:rPr lang="en-US" sz="1600" err="1">
                    <a:ea typeface="+mn-lt"/>
                    <a:cs typeface="+mn-lt"/>
                  </a:rPr>
                  <a:t>Frobenius</a:t>
                </a:r>
                <a:r>
                  <a:rPr lang="en-US" sz="1600">
                    <a:ea typeface="+mn-lt"/>
                    <a:cs typeface="+mn-lt"/>
                  </a:rPr>
                  <a:t> norms of U and V grows with </a:t>
                </a:r>
                <a14:m>
                  <m:oMath xmlns:m="http://schemas.openxmlformats.org/officeDocument/2006/math">
                    <m:r>
                      <a:rPr lang="en-US" sz="1600" b="0" i="1" dirty="0" smtClean="0">
                        <a:latin typeface="Cambria Math" panose="02040503050406030204" pitchFamily="18" charset="0"/>
                        <a:ea typeface="+mn-lt"/>
                        <a:cs typeface="+mn-lt"/>
                      </a:rPr>
                      <m:t>h</m:t>
                    </m:r>
                  </m:oMath>
                </a14:m>
                <a:r>
                  <a:rPr lang="en-US" sz="1600">
                    <a:ea typeface="+mn-lt"/>
                    <a:cs typeface="+mn-lt"/>
                  </a:rPr>
                  <a:t>, increasing the bound.</a:t>
                </a:r>
              </a:p>
              <a:p>
                <a:endParaRPr lang="en-US">
                  <a:cs typeface="Arial"/>
                </a:endParaRPr>
              </a:p>
              <a:p>
                <a:pPr algn="l"/>
                <a:endParaRPr lang="en-US"/>
              </a:p>
            </p:txBody>
          </p:sp>
        </mc:Choice>
        <mc:Fallback xmlns="">
          <p:sp>
            <p:nvSpPr>
              <p:cNvPr id="4" name="TextBox 3">
                <a:extLst>
                  <a:ext uri="{FF2B5EF4-FFF2-40B4-BE49-F238E27FC236}">
                    <a16:creationId xmlns:a16="http://schemas.microsoft.com/office/drawing/2014/main" id="{E467DF6D-8588-40F8-9739-889011F6C02B}"/>
                  </a:ext>
                </a:extLst>
              </p:cNvPr>
              <p:cNvSpPr txBox="1">
                <a:spLocks noRot="1" noChangeAspect="1" noMove="1" noResize="1" noEditPoints="1" noAdjustHandles="1" noChangeArrowheads="1" noChangeShapeType="1" noTextEdit="1"/>
              </p:cNvSpPr>
              <p:nvPr/>
            </p:nvSpPr>
            <p:spPr>
              <a:xfrm>
                <a:off x="464846" y="2515474"/>
                <a:ext cx="6900018" cy="4093428"/>
              </a:xfrm>
              <a:prstGeom prst="rect">
                <a:avLst/>
              </a:prstGeom>
              <a:blipFill>
                <a:blip r:embed="rId5"/>
                <a:stretch>
                  <a:fillRect l="-353" t="-447" r="-1060"/>
                </a:stretch>
              </a:blipFill>
            </p:spPr>
            <p:txBody>
              <a:bodyPr/>
              <a:lstStyle/>
              <a:p>
                <a:r>
                  <a:rPr lang="en-US">
                    <a:noFill/>
                  </a:rPr>
                  <a:t> </a:t>
                </a:r>
              </a:p>
            </p:txBody>
          </p:sp>
        </mc:Fallback>
      </mc:AlternateContent>
      <p:pic>
        <p:nvPicPr>
          <p:cNvPr id="2" name="Picture 1" descr="A white sheet with black and green text&#10;&#10;Description automatically generated">
            <a:extLst>
              <a:ext uri="{FF2B5EF4-FFF2-40B4-BE49-F238E27FC236}">
                <a16:creationId xmlns:a16="http://schemas.microsoft.com/office/drawing/2014/main" id="{E576A11F-FB2F-8365-255F-FE2A1901706F}"/>
              </a:ext>
            </a:extLst>
          </p:cNvPr>
          <p:cNvPicPr>
            <a:picLocks noChangeAspect="1"/>
          </p:cNvPicPr>
          <p:nvPr/>
        </p:nvPicPr>
        <p:blipFill>
          <a:blip r:embed="rId6"/>
          <a:srcRect l="90" r="-633" b="48077"/>
          <a:stretch/>
        </p:blipFill>
        <p:spPr>
          <a:xfrm>
            <a:off x="316252" y="978903"/>
            <a:ext cx="11207521" cy="1531981"/>
          </a:xfrm>
          <a:prstGeom prst="rect">
            <a:avLst/>
          </a:prstGeom>
        </p:spPr>
      </p:pic>
      <p:pic>
        <p:nvPicPr>
          <p:cNvPr id="5" name="Picture 4" descr="A graph with numbers and lines&#10;&#10;Description automatically generated">
            <a:extLst>
              <a:ext uri="{FF2B5EF4-FFF2-40B4-BE49-F238E27FC236}">
                <a16:creationId xmlns:a16="http://schemas.microsoft.com/office/drawing/2014/main" id="{BB473AE7-EB5B-C68B-F210-518503C6ED63}"/>
              </a:ext>
            </a:extLst>
          </p:cNvPr>
          <p:cNvPicPr>
            <a:picLocks noChangeAspect="1"/>
          </p:cNvPicPr>
          <p:nvPr/>
        </p:nvPicPr>
        <p:blipFill>
          <a:blip r:embed="rId7"/>
          <a:stretch>
            <a:fillRect/>
          </a:stretch>
        </p:blipFill>
        <p:spPr>
          <a:xfrm>
            <a:off x="8045777" y="2819156"/>
            <a:ext cx="3589321" cy="2986778"/>
          </a:xfrm>
          <a:prstGeom prst="rect">
            <a:avLst/>
          </a:prstGeom>
        </p:spPr>
      </p:pic>
    </p:spTree>
    <p:extLst>
      <p:ext uri="{BB962C8B-B14F-4D97-AF65-F5344CB8AC3E}">
        <p14:creationId xmlns:p14="http://schemas.microsoft.com/office/powerpoint/2010/main" val="931647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E9B67-C7D0-76F4-63A0-4B874E93721B}"/>
            </a:ext>
          </a:extLst>
        </p:cNvPr>
        <p:cNvGrpSpPr/>
        <p:nvPr/>
      </p:nvGrpSpPr>
      <p:grpSpPr>
        <a:xfrm>
          <a:off x="0" y="0"/>
          <a:ext cx="0" cy="0"/>
          <a:chOff x="0" y="0"/>
          <a:chExt cx="0" cy="0"/>
        </a:xfrm>
      </p:grpSpPr>
      <p:sp>
        <p:nvSpPr>
          <p:cNvPr id="89" name="Google Shape;73;p15">
            <a:extLst>
              <a:ext uri="{FF2B5EF4-FFF2-40B4-BE49-F238E27FC236}">
                <a16:creationId xmlns:a16="http://schemas.microsoft.com/office/drawing/2014/main" id="{160143EE-92E1-DC5C-003A-FBD1B09943EC}"/>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0" name="Google Shape;74;p15">
            <a:extLst>
              <a:ext uri="{FF2B5EF4-FFF2-40B4-BE49-F238E27FC236}">
                <a16:creationId xmlns:a16="http://schemas.microsoft.com/office/drawing/2014/main" id="{4EC9DB7A-DE16-06CD-737F-C4C99FAF8B41}"/>
              </a:ext>
            </a:extLst>
          </p:cNvPr>
          <p:cNvPicPr/>
          <p:nvPr/>
        </p:nvPicPr>
        <p:blipFill>
          <a:blip r:embed="rId3"/>
          <a:stretch/>
        </p:blipFill>
        <p:spPr>
          <a:xfrm>
            <a:off x="719280" y="6423120"/>
            <a:ext cx="820440" cy="140760"/>
          </a:xfrm>
          <a:prstGeom prst="rect">
            <a:avLst/>
          </a:prstGeom>
          <a:ln w="0">
            <a:noFill/>
          </a:ln>
        </p:spPr>
      </p:pic>
      <p:sp>
        <p:nvSpPr>
          <p:cNvPr id="91" name="Google Shape;75;p15">
            <a:extLst>
              <a:ext uri="{FF2B5EF4-FFF2-40B4-BE49-F238E27FC236}">
                <a16:creationId xmlns:a16="http://schemas.microsoft.com/office/drawing/2014/main" id="{05D7E94A-FAC7-0901-BE20-3029038AA831}"/>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2" name="Google Shape;76;p15">
            <a:extLst>
              <a:ext uri="{FF2B5EF4-FFF2-40B4-BE49-F238E27FC236}">
                <a16:creationId xmlns:a16="http://schemas.microsoft.com/office/drawing/2014/main" id="{A9D80EDB-A36B-D5A0-9A59-C5477CDE0B9D}"/>
              </a:ext>
            </a:extLst>
          </p:cNvPr>
          <p:cNvPicPr/>
          <p:nvPr/>
        </p:nvPicPr>
        <p:blipFill>
          <a:blip r:embed="rId4"/>
          <a:stretch/>
        </p:blipFill>
        <p:spPr>
          <a:xfrm>
            <a:off x="10530360" y="6434640"/>
            <a:ext cx="1110960" cy="117000"/>
          </a:xfrm>
          <a:prstGeom prst="rect">
            <a:avLst/>
          </a:prstGeom>
          <a:ln w="0">
            <a:noFill/>
          </a:ln>
        </p:spPr>
      </p:pic>
      <p:sp>
        <p:nvSpPr>
          <p:cNvPr id="93" name="Google Shape;78;p15">
            <a:extLst>
              <a:ext uri="{FF2B5EF4-FFF2-40B4-BE49-F238E27FC236}">
                <a16:creationId xmlns:a16="http://schemas.microsoft.com/office/drawing/2014/main" id="{73342C8E-889D-6313-726C-F3FB75A31379}"/>
              </a:ext>
            </a:extLst>
          </p:cNvPr>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94" name="Google Shape;171;g1bfb7f1703a_0_42">
            <a:extLst>
              <a:ext uri="{FF2B5EF4-FFF2-40B4-BE49-F238E27FC236}">
                <a16:creationId xmlns:a16="http://schemas.microsoft.com/office/drawing/2014/main" id="{B55A87CF-F988-29BB-1967-255DDC684C05}"/>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BE15EEC9-A097-7FB4-6886-3E0930C537CC}"/>
              </a:ext>
            </a:extLst>
          </p:cNvPr>
          <p:cNvSpPr txBox="1"/>
          <p:nvPr/>
        </p:nvSpPr>
        <p:spPr>
          <a:xfrm>
            <a:off x="463600" y="380879"/>
            <a:ext cx="1090012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ea typeface="+mn-lt"/>
                <a:cs typeface="+mn-lt"/>
              </a:rPr>
              <a:t>Traditional Generalization Bounds and Complexity Increase</a:t>
            </a: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67DF6D-8588-40F8-9739-889011F6C02B}"/>
                  </a:ext>
                </a:extLst>
              </p:cNvPr>
              <p:cNvSpPr txBox="1"/>
              <p:nvPr/>
            </p:nvSpPr>
            <p:spPr>
              <a:xfrm>
                <a:off x="352420" y="2271884"/>
                <a:ext cx="7624542" cy="38728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ea typeface="+mn-lt"/>
                    <a:cs typeface="+mn-lt"/>
                  </a:rPr>
                  <a:t>Bartlett et al. [4], </a:t>
                </a:r>
                <a:r>
                  <a:rPr lang="en-US" sz="1600" b="1" err="1">
                    <a:ea typeface="+mn-lt"/>
                    <a:cs typeface="+mn-lt"/>
                  </a:rPr>
                  <a:t>Golowich</a:t>
                </a:r>
                <a:r>
                  <a:rPr lang="en-US" sz="1600" b="1">
                    <a:ea typeface="+mn-lt"/>
                    <a:cs typeface="+mn-lt"/>
                  </a:rPr>
                  <a:t> et al. [7]</a:t>
                </a:r>
                <a:endParaRPr lang="en-US">
                  <a:ea typeface="+mn-lt"/>
                  <a:cs typeface="+mn-lt"/>
                </a:endParaRPr>
              </a:p>
              <a:p>
                <a:pPr lvl="1">
                  <a:buFont typeface="Courier New"/>
                  <a:buChar char="o"/>
                </a:pPr>
                <a:r>
                  <a:rPr lang="en-US" sz="1600">
                    <a:ea typeface="+mn-lt"/>
                    <a:cs typeface="+mn-lt"/>
                  </a:rPr>
                  <a:t>Combines spectral norms weight matrices and their changes from initialization.</a:t>
                </a:r>
                <a:endParaRPr lang="en-US">
                  <a:ea typeface="+mn-lt"/>
                  <a:cs typeface="+mn-lt"/>
                </a:endParaRPr>
              </a:p>
              <a:p>
                <a:pPr lvl="1">
                  <a:buFont typeface="Courier New"/>
                  <a:buChar char="o"/>
                </a:pPr>
                <a:endParaRPr lang="en-US" sz="1600">
                  <a:ea typeface="+mn-lt"/>
                  <a:cs typeface="+mn-lt"/>
                </a:endParaRPr>
              </a:p>
              <a:p>
                <a:pPr lvl="1">
                  <a:buFont typeface="Courier New"/>
                  <a:buChar char="o"/>
                </a:pPr>
                <a:r>
                  <a:rPr lang="en-US" sz="1600" b="1">
                    <a:ea typeface="+mn-lt"/>
                    <a:cs typeface="+mn-lt"/>
                  </a:rPr>
                  <a:t> Implication:</a:t>
                </a:r>
                <a:r>
                  <a:rPr lang="en-US" sz="1600">
                    <a:ea typeface="+mn-lt"/>
                    <a:cs typeface="+mn-lt"/>
                  </a:rPr>
                  <a:t> Sensitive to spectral Norm , which can increase with </a:t>
                </a:r>
                <a14:m>
                  <m:oMath xmlns:m="http://schemas.openxmlformats.org/officeDocument/2006/math">
                    <m:r>
                      <a:rPr lang="en-US" sz="1600" b="0" i="1" dirty="0" smtClean="0">
                        <a:latin typeface="Cambria Math" panose="02040503050406030204" pitchFamily="18" charset="0"/>
                        <a:ea typeface="+mn-lt"/>
                        <a:cs typeface="+mn-lt"/>
                      </a:rPr>
                      <m:t>h</m:t>
                    </m:r>
                  </m:oMath>
                </a14:m>
                <a:r>
                  <a:rPr lang="en-US" sz="1600">
                    <a:ea typeface="+mn-lt"/>
                    <a:cs typeface="+mn-lt"/>
                  </a:rPr>
                  <a:t>.</a:t>
                </a:r>
                <a:endParaRPr lang="en-US">
                  <a:ea typeface="+mn-lt"/>
                  <a:cs typeface="+mn-lt"/>
                </a:endParaRPr>
              </a:p>
              <a:p>
                <a:pPr lvl="1">
                  <a:buFont typeface="Courier New"/>
                  <a:buChar char="o"/>
                </a:pPr>
                <a:endParaRPr lang="en-US" sz="1600">
                  <a:ea typeface="+mn-lt"/>
                  <a:cs typeface="+mn-lt"/>
                </a:endParaRPr>
              </a:p>
              <a:p>
                <a:pPr lvl="1">
                  <a:buFont typeface="Courier New"/>
                  <a:buChar char="o"/>
                </a:pPr>
                <a:endParaRPr lang="en-US" sz="1600">
                  <a:ea typeface="+mn-lt"/>
                  <a:cs typeface="+mn-lt"/>
                </a:endParaRPr>
              </a:p>
              <a:p>
                <a:pPr>
                  <a:buFont typeface="Arial"/>
                  <a:buChar char="•"/>
                </a:pPr>
                <a:r>
                  <a:rPr lang="en-US" sz="1600" b="1" err="1">
                    <a:ea typeface="+mn-lt"/>
                    <a:cs typeface="+mn-lt"/>
                  </a:rPr>
                  <a:t>Neyshabur</a:t>
                </a:r>
                <a:r>
                  <a:rPr lang="en-US" sz="1600" b="1">
                    <a:ea typeface="+mn-lt"/>
                    <a:cs typeface="+mn-lt"/>
                  </a:rPr>
                  <a:t> et al. [23]:</a:t>
                </a:r>
                <a:endParaRPr lang="en-US">
                  <a:ea typeface="+mn-lt"/>
                  <a:cs typeface="+mn-lt"/>
                </a:endParaRPr>
              </a:p>
              <a:p>
                <a:pPr lvl="1">
                  <a:buFont typeface="Courier New"/>
                  <a:buChar char="o"/>
                </a:pPr>
                <a:r>
                  <a:rPr lang="en-US" sz="1600">
                    <a:ea typeface="+mn-lt"/>
                    <a:cs typeface="+mn-lt"/>
                  </a:rPr>
                  <a:t>Involves spectral norms, </a:t>
                </a:r>
                <a:r>
                  <a:rPr lang="en-US" sz="1600" err="1">
                    <a:ea typeface="+mn-lt"/>
                    <a:cs typeface="+mn-lt"/>
                  </a:rPr>
                  <a:t>Frobenius</a:t>
                </a:r>
                <a:r>
                  <a:rPr lang="en-US" sz="1600">
                    <a:ea typeface="+mn-lt"/>
                    <a:cs typeface="+mn-lt"/>
                  </a:rPr>
                  <a:t> norms, and a term scaling with </a:t>
                </a:r>
                <a14:m>
                  <m:oMath xmlns:m="http://schemas.openxmlformats.org/officeDocument/2006/math">
                    <m:rad>
                      <m:radPr>
                        <m:degHide m:val="on"/>
                        <m:ctrlPr>
                          <a:rPr lang="en-US" sz="1600" b="0" i="1" smtClean="0">
                            <a:latin typeface="Cambria Math" panose="02040503050406030204" pitchFamily="18" charset="0"/>
                            <a:ea typeface="+mn-lt"/>
                            <a:cs typeface="+mn-lt"/>
                          </a:rPr>
                        </m:ctrlPr>
                      </m:radPr>
                      <m:deg/>
                      <m:e>
                        <m:r>
                          <a:rPr lang="en-US" sz="1600" b="0" i="1" smtClean="0">
                            <a:latin typeface="Cambria Math" panose="02040503050406030204" pitchFamily="18" charset="0"/>
                            <a:ea typeface="+mn-lt"/>
                            <a:cs typeface="+mn-lt"/>
                          </a:rPr>
                          <m:t>h</m:t>
                        </m:r>
                      </m:e>
                    </m:rad>
                  </m:oMath>
                </a14:m>
                <a:r>
                  <a:rPr lang="en-US" sz="1600">
                    <a:ea typeface="+mn-lt"/>
                    <a:cs typeface="+mn-lt"/>
                  </a:rPr>
                  <a:t> .</a:t>
                </a:r>
                <a:endParaRPr lang="en-US">
                  <a:ea typeface="+mn-lt"/>
                  <a:cs typeface="+mn-lt"/>
                </a:endParaRPr>
              </a:p>
              <a:p>
                <a:pPr lvl="1">
                  <a:buFont typeface="Courier New"/>
                  <a:buChar char="o"/>
                </a:pPr>
                <a:endParaRPr lang="en-US" sz="1600">
                  <a:ea typeface="+mn-lt"/>
                  <a:cs typeface="+mn-lt"/>
                </a:endParaRPr>
              </a:p>
              <a:p>
                <a:pPr lvl="1">
                  <a:buFont typeface="Courier New"/>
                  <a:buChar char="o"/>
                </a:pPr>
                <a:r>
                  <a:rPr lang="en-US" sz="1600" b="1">
                    <a:ea typeface="+mn-lt"/>
                    <a:cs typeface="+mn-lt"/>
                  </a:rPr>
                  <a:t>Implication:</a:t>
                </a:r>
                <a:r>
                  <a:rPr lang="en-US" sz="1600">
                    <a:ea typeface="+mn-lt"/>
                    <a:cs typeface="+mn-lt"/>
                  </a:rPr>
                  <a:t> The </a:t>
                </a:r>
                <a14:m>
                  <m:oMath xmlns:m="http://schemas.openxmlformats.org/officeDocument/2006/math">
                    <m:rad>
                      <m:radPr>
                        <m:degHide m:val="on"/>
                        <m:ctrlPr>
                          <a:rPr lang="en-US" sz="1600" b="0" i="1" smtClean="0">
                            <a:latin typeface="Cambria Math" panose="02040503050406030204" pitchFamily="18" charset="0"/>
                            <a:ea typeface="+mn-lt"/>
                            <a:cs typeface="+mn-lt"/>
                          </a:rPr>
                        </m:ctrlPr>
                      </m:radPr>
                      <m:deg/>
                      <m:e>
                        <m:r>
                          <a:rPr lang="en-US" sz="1600" b="0" i="1" smtClean="0">
                            <a:latin typeface="Cambria Math" panose="02040503050406030204" pitchFamily="18" charset="0"/>
                            <a:ea typeface="+mn-lt"/>
                            <a:cs typeface="+mn-lt"/>
                          </a:rPr>
                          <m:t>h</m:t>
                        </m:r>
                      </m:e>
                    </m:rad>
                  </m:oMath>
                </a14:m>
                <a:r>
                  <a:rPr lang="en-US" sz="1600">
                    <a:ea typeface="+mn-lt"/>
                    <a:cs typeface="+mn-lt"/>
                  </a:rPr>
                  <a:t>  term may cause the bound to increase, but less rapidly than linear growth.</a:t>
                </a:r>
                <a:endParaRPr lang="en-US">
                  <a:ea typeface="+mn-lt"/>
                  <a:cs typeface="+mn-lt"/>
                </a:endParaRPr>
              </a:p>
              <a:p>
                <a:pPr marL="285750" indent="-285750">
                  <a:buFont typeface="Arial"/>
                  <a:buChar char="•"/>
                </a:pPr>
                <a:endParaRPr lang="en-US" sz="1600" b="1">
                  <a:ea typeface="+mn-lt"/>
                  <a:cs typeface="+mn-lt"/>
                </a:endParaRPr>
              </a:p>
              <a:p>
                <a:endParaRPr lang="en-US">
                  <a:cs typeface="Arial"/>
                </a:endParaRPr>
              </a:p>
              <a:p>
                <a:pPr algn="l"/>
                <a:endParaRPr lang="en-US"/>
              </a:p>
            </p:txBody>
          </p:sp>
        </mc:Choice>
        <mc:Fallback xmlns="">
          <p:sp>
            <p:nvSpPr>
              <p:cNvPr id="4" name="TextBox 3">
                <a:extLst>
                  <a:ext uri="{FF2B5EF4-FFF2-40B4-BE49-F238E27FC236}">
                    <a16:creationId xmlns:a16="http://schemas.microsoft.com/office/drawing/2014/main" id="{E467DF6D-8588-40F8-9739-889011F6C02B}"/>
                  </a:ext>
                </a:extLst>
              </p:cNvPr>
              <p:cNvSpPr txBox="1">
                <a:spLocks noRot="1" noChangeAspect="1" noMove="1" noResize="1" noEditPoints="1" noAdjustHandles="1" noChangeArrowheads="1" noChangeShapeType="1" noTextEdit="1"/>
              </p:cNvSpPr>
              <p:nvPr/>
            </p:nvSpPr>
            <p:spPr>
              <a:xfrm>
                <a:off x="352420" y="2271884"/>
                <a:ext cx="7624542" cy="3872855"/>
              </a:xfrm>
              <a:prstGeom prst="rect">
                <a:avLst/>
              </a:prstGeom>
              <a:blipFill>
                <a:blip r:embed="rId5"/>
                <a:stretch>
                  <a:fillRect l="-320" t="-472"/>
                </a:stretch>
              </a:blipFill>
            </p:spPr>
            <p:txBody>
              <a:bodyPr/>
              <a:lstStyle/>
              <a:p>
                <a:r>
                  <a:rPr lang="en-US">
                    <a:noFill/>
                  </a:rPr>
                  <a:t> </a:t>
                </a:r>
              </a:p>
            </p:txBody>
          </p:sp>
        </mc:Fallback>
      </mc:AlternateContent>
      <p:pic>
        <p:nvPicPr>
          <p:cNvPr id="6" name="Picture 5" descr="A white sheet with black and green text&#10;&#10;Description automatically generated">
            <a:extLst>
              <a:ext uri="{FF2B5EF4-FFF2-40B4-BE49-F238E27FC236}">
                <a16:creationId xmlns:a16="http://schemas.microsoft.com/office/drawing/2014/main" id="{ADAF5303-D568-EBDF-3DD1-1EAF8133CCC3}"/>
              </a:ext>
            </a:extLst>
          </p:cNvPr>
          <p:cNvPicPr>
            <a:picLocks noChangeAspect="1"/>
          </p:cNvPicPr>
          <p:nvPr/>
        </p:nvPicPr>
        <p:blipFill>
          <a:blip r:embed="rId6"/>
          <a:srcRect l="80" t="50087" r="183" b="17480"/>
          <a:stretch/>
        </p:blipFill>
        <p:spPr>
          <a:xfrm>
            <a:off x="7089" y="1301205"/>
            <a:ext cx="8338951" cy="770361"/>
          </a:xfrm>
          <a:prstGeom prst="rect">
            <a:avLst/>
          </a:prstGeom>
        </p:spPr>
      </p:pic>
      <p:pic>
        <p:nvPicPr>
          <p:cNvPr id="7" name="Picture 6" descr="A graph of numbers and numbers&#10;&#10;Description automatically generated">
            <a:extLst>
              <a:ext uri="{FF2B5EF4-FFF2-40B4-BE49-F238E27FC236}">
                <a16:creationId xmlns:a16="http://schemas.microsoft.com/office/drawing/2014/main" id="{F3103B4C-0913-C2DA-9653-E7954DDB7CAF}"/>
              </a:ext>
            </a:extLst>
          </p:cNvPr>
          <p:cNvPicPr>
            <a:picLocks noChangeAspect="1"/>
          </p:cNvPicPr>
          <p:nvPr/>
        </p:nvPicPr>
        <p:blipFill>
          <a:blip r:embed="rId7"/>
          <a:stretch>
            <a:fillRect/>
          </a:stretch>
        </p:blipFill>
        <p:spPr>
          <a:xfrm>
            <a:off x="8591237" y="982595"/>
            <a:ext cx="3043277" cy="2547080"/>
          </a:xfrm>
          <a:prstGeom prst="rect">
            <a:avLst/>
          </a:prstGeom>
        </p:spPr>
      </p:pic>
      <p:pic>
        <p:nvPicPr>
          <p:cNvPr id="8" name="Picture 7" descr="A graph with numbers and numbers&#10;&#10;Description automatically generated">
            <a:extLst>
              <a:ext uri="{FF2B5EF4-FFF2-40B4-BE49-F238E27FC236}">
                <a16:creationId xmlns:a16="http://schemas.microsoft.com/office/drawing/2014/main" id="{6EB18D2B-295B-ED37-E690-064352ABB12B}"/>
              </a:ext>
            </a:extLst>
          </p:cNvPr>
          <p:cNvPicPr>
            <a:picLocks noChangeAspect="1"/>
          </p:cNvPicPr>
          <p:nvPr/>
        </p:nvPicPr>
        <p:blipFill>
          <a:blip r:embed="rId8"/>
          <a:stretch>
            <a:fillRect/>
          </a:stretch>
        </p:blipFill>
        <p:spPr>
          <a:xfrm>
            <a:off x="8600607" y="3534045"/>
            <a:ext cx="3042868" cy="2528343"/>
          </a:xfrm>
          <a:prstGeom prst="rect">
            <a:avLst/>
          </a:prstGeom>
        </p:spPr>
      </p:pic>
    </p:spTree>
    <p:extLst>
      <p:ext uri="{BB962C8B-B14F-4D97-AF65-F5344CB8AC3E}">
        <p14:creationId xmlns:p14="http://schemas.microsoft.com/office/powerpoint/2010/main" val="1785310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E9B67-C7D0-76F4-63A0-4B874E93721B}"/>
            </a:ext>
          </a:extLst>
        </p:cNvPr>
        <p:cNvGrpSpPr/>
        <p:nvPr/>
      </p:nvGrpSpPr>
      <p:grpSpPr>
        <a:xfrm>
          <a:off x="0" y="0"/>
          <a:ext cx="0" cy="0"/>
          <a:chOff x="0" y="0"/>
          <a:chExt cx="0" cy="0"/>
        </a:xfrm>
      </p:grpSpPr>
      <p:sp>
        <p:nvSpPr>
          <p:cNvPr id="89" name="Google Shape;73;p15">
            <a:extLst>
              <a:ext uri="{FF2B5EF4-FFF2-40B4-BE49-F238E27FC236}">
                <a16:creationId xmlns:a16="http://schemas.microsoft.com/office/drawing/2014/main" id="{160143EE-92E1-DC5C-003A-FBD1B09943EC}"/>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0" name="Google Shape;74;p15">
            <a:extLst>
              <a:ext uri="{FF2B5EF4-FFF2-40B4-BE49-F238E27FC236}">
                <a16:creationId xmlns:a16="http://schemas.microsoft.com/office/drawing/2014/main" id="{4EC9DB7A-DE16-06CD-737F-C4C99FAF8B41}"/>
              </a:ext>
            </a:extLst>
          </p:cNvPr>
          <p:cNvPicPr/>
          <p:nvPr/>
        </p:nvPicPr>
        <p:blipFill>
          <a:blip r:embed="rId3"/>
          <a:stretch/>
        </p:blipFill>
        <p:spPr>
          <a:xfrm>
            <a:off x="719280" y="6423120"/>
            <a:ext cx="820440" cy="140760"/>
          </a:xfrm>
          <a:prstGeom prst="rect">
            <a:avLst/>
          </a:prstGeom>
          <a:ln w="0">
            <a:noFill/>
          </a:ln>
        </p:spPr>
      </p:pic>
      <p:sp>
        <p:nvSpPr>
          <p:cNvPr id="91" name="Google Shape;75;p15">
            <a:extLst>
              <a:ext uri="{FF2B5EF4-FFF2-40B4-BE49-F238E27FC236}">
                <a16:creationId xmlns:a16="http://schemas.microsoft.com/office/drawing/2014/main" id="{05D7E94A-FAC7-0901-BE20-3029038AA831}"/>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2" name="Google Shape;76;p15">
            <a:extLst>
              <a:ext uri="{FF2B5EF4-FFF2-40B4-BE49-F238E27FC236}">
                <a16:creationId xmlns:a16="http://schemas.microsoft.com/office/drawing/2014/main" id="{A9D80EDB-A36B-D5A0-9A59-C5477CDE0B9D}"/>
              </a:ext>
            </a:extLst>
          </p:cNvPr>
          <p:cNvPicPr/>
          <p:nvPr/>
        </p:nvPicPr>
        <p:blipFill>
          <a:blip r:embed="rId4"/>
          <a:stretch/>
        </p:blipFill>
        <p:spPr>
          <a:xfrm>
            <a:off x="10530360" y="6434640"/>
            <a:ext cx="1110960" cy="117000"/>
          </a:xfrm>
          <a:prstGeom prst="rect">
            <a:avLst/>
          </a:prstGeom>
          <a:ln w="0">
            <a:noFill/>
          </a:ln>
        </p:spPr>
      </p:pic>
      <p:sp>
        <p:nvSpPr>
          <p:cNvPr id="93" name="Google Shape;78;p15">
            <a:extLst>
              <a:ext uri="{FF2B5EF4-FFF2-40B4-BE49-F238E27FC236}">
                <a16:creationId xmlns:a16="http://schemas.microsoft.com/office/drawing/2014/main" id="{73342C8E-889D-6313-726C-F3FB75A31379}"/>
              </a:ext>
            </a:extLst>
          </p:cNvPr>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94" name="Google Shape;171;g1bfb7f1703a_0_42">
            <a:extLst>
              <a:ext uri="{FF2B5EF4-FFF2-40B4-BE49-F238E27FC236}">
                <a16:creationId xmlns:a16="http://schemas.microsoft.com/office/drawing/2014/main" id="{B55A87CF-F988-29BB-1967-255DDC684C05}"/>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BE15EEC9-A097-7FB4-6886-3E0930C537CC}"/>
              </a:ext>
            </a:extLst>
          </p:cNvPr>
          <p:cNvSpPr txBox="1"/>
          <p:nvPr/>
        </p:nvSpPr>
        <p:spPr>
          <a:xfrm>
            <a:off x="463600" y="380879"/>
            <a:ext cx="1090012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ea typeface="+mn-lt"/>
                <a:cs typeface="+mn-lt"/>
              </a:rPr>
              <a:t>Improved Bounds and Generalization with Increasing h</a:t>
            </a:r>
            <a:endParaRPr lang="en-US"/>
          </a:p>
        </p:txBody>
      </p:sp>
      <p:sp>
        <p:nvSpPr>
          <p:cNvPr id="4" name="TextBox 3">
            <a:extLst>
              <a:ext uri="{FF2B5EF4-FFF2-40B4-BE49-F238E27FC236}">
                <a16:creationId xmlns:a16="http://schemas.microsoft.com/office/drawing/2014/main" id="{E467DF6D-8588-40F8-9739-889011F6C02B}"/>
              </a:ext>
            </a:extLst>
          </p:cNvPr>
          <p:cNvSpPr txBox="1"/>
          <p:nvPr/>
        </p:nvSpPr>
        <p:spPr>
          <a:xfrm>
            <a:off x="352420" y="2271884"/>
            <a:ext cx="7624542"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ea typeface="+mn-lt"/>
                <a:cs typeface="+mn-lt"/>
              </a:rPr>
              <a:t>Theorem 2 (This Paper):</a:t>
            </a:r>
            <a:r>
              <a:rPr lang="en-US" sz="1600">
                <a:ea typeface="+mn-lt"/>
                <a:cs typeface="+mn-lt"/>
              </a:rPr>
              <a:t> </a:t>
            </a:r>
            <a:endParaRPr lang="en-US">
              <a:ea typeface="+mn-lt"/>
              <a:cs typeface="+mn-lt"/>
            </a:endParaRPr>
          </a:p>
          <a:p>
            <a:pPr lvl="1">
              <a:buFont typeface="Courier New"/>
              <a:buChar char="o"/>
            </a:pPr>
            <a:r>
              <a:rPr lang="en-US" sz="1600">
                <a:ea typeface="+mn-lt"/>
                <a:cs typeface="+mn-lt"/>
              </a:rPr>
              <a:t>Focuses on norms measured from initialization and per-unit contributions.</a:t>
            </a:r>
            <a:endParaRPr lang="en-US">
              <a:ea typeface="+mn-lt"/>
              <a:cs typeface="+mn-lt"/>
            </a:endParaRPr>
          </a:p>
          <a:p>
            <a:pPr lvl="1">
              <a:buFont typeface="Courier New"/>
              <a:buChar char="o"/>
            </a:pPr>
            <a:r>
              <a:rPr lang="en-US" sz="1600" b="1">
                <a:ea typeface="+mn-lt"/>
                <a:cs typeface="+mn-lt"/>
              </a:rPr>
              <a:t>Implication:</a:t>
            </a:r>
            <a:r>
              <a:rPr lang="en-US" sz="1600">
                <a:ea typeface="+mn-lt"/>
                <a:cs typeface="+mn-lt"/>
              </a:rPr>
              <a:t> Bound remains stable or may even decrease with increasing h.</a:t>
            </a:r>
            <a:endParaRPr lang="en-US">
              <a:ea typeface="+mn-lt"/>
              <a:cs typeface="+mn-lt"/>
            </a:endParaRPr>
          </a:p>
          <a:p>
            <a:pPr>
              <a:buFont typeface="Arial"/>
              <a:buChar char="•"/>
            </a:pPr>
            <a:endParaRPr lang="en-US" sz="1600" b="1">
              <a:ea typeface="+mn-lt"/>
              <a:cs typeface="+mn-lt"/>
            </a:endParaRPr>
          </a:p>
          <a:p>
            <a:r>
              <a:rPr lang="en-US" b="1">
                <a:ea typeface="+mn-lt"/>
                <a:cs typeface="+mn-lt"/>
              </a:rPr>
              <a:t>Final Remarks:</a:t>
            </a:r>
            <a:endParaRPr lang="en-US"/>
          </a:p>
          <a:p>
            <a:pPr marL="285750" indent="-285750">
              <a:buFont typeface="Arial"/>
              <a:buChar char="•"/>
            </a:pPr>
            <a:r>
              <a:rPr lang="en-US" b="1">
                <a:ea typeface="+mn-lt"/>
                <a:cs typeface="+mn-lt"/>
              </a:rPr>
              <a:t>Importance of Norm Choice:</a:t>
            </a:r>
            <a:endParaRPr lang="en-US"/>
          </a:p>
          <a:p>
            <a:pPr marL="742950" lvl="1" indent="-285750">
              <a:buFont typeface="Arial"/>
              <a:buChar char="•"/>
            </a:pPr>
            <a:r>
              <a:rPr lang="en-US">
                <a:ea typeface="+mn-lt"/>
                <a:cs typeface="+mn-lt"/>
              </a:rPr>
              <a:t>Using norms like                    and considering unit-wise properties lead to bounds that better reflect empirical results.</a:t>
            </a:r>
            <a:endParaRPr lang="en-US"/>
          </a:p>
          <a:p>
            <a:pPr marL="285750" indent="-285750">
              <a:buFont typeface="Arial"/>
              <a:buChar char="•"/>
            </a:pPr>
            <a:r>
              <a:rPr lang="en-US" b="1">
                <a:ea typeface="+mn-lt"/>
                <a:cs typeface="+mn-lt"/>
              </a:rPr>
              <a:t>Advancements in Generalization Theory:</a:t>
            </a:r>
            <a:endParaRPr lang="en-US"/>
          </a:p>
          <a:p>
            <a:pPr marL="742950" lvl="1" indent="-285750">
              <a:buFont typeface="Arial"/>
              <a:buChar char="•"/>
            </a:pPr>
            <a:r>
              <a:rPr lang="en-US">
                <a:ea typeface="+mn-lt"/>
                <a:cs typeface="+mn-lt"/>
              </a:rPr>
              <a:t>Theorem 2 offers a tighter generalization bound by focusing to decompose the complexity of the network into complexity of the hidden units. </a:t>
            </a:r>
            <a:endParaRPr lang="en-US">
              <a:cs typeface="Arial"/>
            </a:endParaRPr>
          </a:p>
          <a:p>
            <a:endParaRPr lang="en-US">
              <a:cs typeface="Arial"/>
            </a:endParaRPr>
          </a:p>
          <a:p>
            <a:pPr algn="l"/>
            <a:endParaRPr lang="en-US"/>
          </a:p>
        </p:txBody>
      </p:sp>
      <p:pic>
        <p:nvPicPr>
          <p:cNvPr id="2" name="Picture 1" descr="A white sheet with black and green text&#10;&#10;Description automatically generated">
            <a:extLst>
              <a:ext uri="{FF2B5EF4-FFF2-40B4-BE49-F238E27FC236}">
                <a16:creationId xmlns:a16="http://schemas.microsoft.com/office/drawing/2014/main" id="{33957264-0ADA-AF86-80EC-47B92C487145}"/>
              </a:ext>
            </a:extLst>
          </p:cNvPr>
          <p:cNvPicPr>
            <a:picLocks noChangeAspect="1"/>
          </p:cNvPicPr>
          <p:nvPr/>
        </p:nvPicPr>
        <p:blipFill>
          <a:blip r:embed="rId5"/>
          <a:srcRect l="-39" t="83195" b="366"/>
          <a:stretch/>
        </p:blipFill>
        <p:spPr>
          <a:xfrm>
            <a:off x="76837" y="1388395"/>
            <a:ext cx="9589835" cy="406627"/>
          </a:xfrm>
          <a:prstGeom prst="rect">
            <a:avLst/>
          </a:prstGeom>
        </p:spPr>
      </p:pic>
      <p:pic>
        <p:nvPicPr>
          <p:cNvPr id="5" name="Picture 4" descr="A graph of numbers and numbers&#10;&#10;Description automatically generated">
            <a:extLst>
              <a:ext uri="{FF2B5EF4-FFF2-40B4-BE49-F238E27FC236}">
                <a16:creationId xmlns:a16="http://schemas.microsoft.com/office/drawing/2014/main" id="{638E3FAB-E847-F17E-FF30-2597D87E5D40}"/>
              </a:ext>
            </a:extLst>
          </p:cNvPr>
          <p:cNvPicPr>
            <a:picLocks noChangeAspect="1"/>
          </p:cNvPicPr>
          <p:nvPr/>
        </p:nvPicPr>
        <p:blipFill>
          <a:blip r:embed="rId6"/>
          <a:stretch>
            <a:fillRect/>
          </a:stretch>
        </p:blipFill>
        <p:spPr>
          <a:xfrm>
            <a:off x="8447582" y="2269249"/>
            <a:ext cx="3642474" cy="2953062"/>
          </a:xfrm>
          <a:prstGeom prst="rect">
            <a:avLst/>
          </a:prstGeom>
        </p:spPr>
      </p:pic>
      <p:pic>
        <p:nvPicPr>
          <p:cNvPr id="10" name="Picture 9">
            <a:extLst>
              <a:ext uri="{FF2B5EF4-FFF2-40B4-BE49-F238E27FC236}">
                <a16:creationId xmlns:a16="http://schemas.microsoft.com/office/drawing/2014/main" id="{7DBF4713-0F14-A0B0-D6E9-29AE182EDFFD}"/>
              </a:ext>
            </a:extLst>
          </p:cNvPr>
          <p:cNvPicPr>
            <a:picLocks noChangeAspect="1"/>
          </p:cNvPicPr>
          <p:nvPr/>
        </p:nvPicPr>
        <p:blipFill>
          <a:blip r:embed="rId7"/>
          <a:stretch>
            <a:fillRect/>
          </a:stretch>
        </p:blipFill>
        <p:spPr>
          <a:xfrm>
            <a:off x="3010465" y="3800500"/>
            <a:ext cx="1154226" cy="319632"/>
          </a:xfrm>
          <a:prstGeom prst="rect">
            <a:avLst/>
          </a:prstGeom>
        </p:spPr>
      </p:pic>
    </p:spTree>
    <p:extLst>
      <p:ext uri="{BB962C8B-B14F-4D97-AF65-F5344CB8AC3E}">
        <p14:creationId xmlns:p14="http://schemas.microsoft.com/office/powerpoint/2010/main" val="155650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108" name="Google Shape;74;p15"/>
          <p:cNvPicPr/>
          <p:nvPr/>
        </p:nvPicPr>
        <p:blipFill>
          <a:blip r:embed="rId3"/>
          <a:stretch/>
        </p:blipFill>
        <p:spPr>
          <a:xfrm>
            <a:off x="719280" y="6423120"/>
            <a:ext cx="820440" cy="140760"/>
          </a:xfrm>
          <a:prstGeom prst="rect">
            <a:avLst/>
          </a:prstGeom>
          <a:ln w="0">
            <a:noFill/>
          </a:ln>
        </p:spPr>
      </p:pic>
      <p:sp>
        <p:nvSpPr>
          <p:cNvPr id="109"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110" name="Google Shape;76;p15"/>
          <p:cNvPicPr/>
          <p:nvPr/>
        </p:nvPicPr>
        <p:blipFill>
          <a:blip r:embed="rId4"/>
          <a:stretch/>
        </p:blipFill>
        <p:spPr>
          <a:xfrm>
            <a:off x="10530360" y="6434640"/>
            <a:ext cx="1110960" cy="117000"/>
          </a:xfrm>
          <a:prstGeom prst="rect">
            <a:avLst/>
          </a:prstGeom>
          <a:ln w="0">
            <a:noFill/>
          </a:ln>
        </p:spPr>
      </p:pic>
      <p:sp>
        <p:nvSpPr>
          <p:cNvPr id="111" name="Google Shape;78;p15"/>
          <p:cNvSpPr/>
          <p:nvPr/>
        </p:nvSpPr>
        <p:spPr>
          <a:xfrm>
            <a:off x="74160" y="1041036"/>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12"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5" name="TextBox 4">
            <a:extLst>
              <a:ext uri="{FF2B5EF4-FFF2-40B4-BE49-F238E27FC236}">
                <a16:creationId xmlns:a16="http://schemas.microsoft.com/office/drawing/2014/main" id="{49E7136A-8F66-F2FC-8F08-326304563448}"/>
              </a:ext>
            </a:extLst>
          </p:cNvPr>
          <p:cNvSpPr txBox="1"/>
          <p:nvPr/>
        </p:nvSpPr>
        <p:spPr>
          <a:xfrm>
            <a:off x="391413" y="1453352"/>
            <a:ext cx="725666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r>
              <a:rPr lang="en-US">
                <a:ea typeface="+mn-lt"/>
                <a:cs typeface="+mn-lt"/>
              </a:rPr>
              <a:t>Key Observations:</a:t>
            </a:r>
            <a:endParaRPr lang="en-US">
              <a:cs typeface="Arial"/>
            </a:endParaRPr>
          </a:p>
          <a:p>
            <a:pPr>
              <a:buFont typeface="Arial"/>
              <a:buChar char="•"/>
            </a:pPr>
            <a:endParaRPr lang="en-US">
              <a:ea typeface="+mn-lt"/>
              <a:cs typeface="+mn-lt"/>
            </a:endParaRPr>
          </a:p>
          <a:p>
            <a:pPr marL="742950" lvl="1" indent="-285750">
              <a:buFont typeface="Wingdings"/>
              <a:buChar char="§"/>
            </a:pPr>
            <a:r>
              <a:rPr lang="en-US">
                <a:ea typeface="+mn-lt"/>
                <a:cs typeface="+mn-lt"/>
              </a:rPr>
              <a:t>The figure shows that the number of epochs required to reach a cross-entropy loss of 0.01 decreases as network size increases, highlighting faster convergence.</a:t>
            </a:r>
          </a:p>
          <a:p>
            <a:pPr marL="742950" lvl="1" indent="-285750">
              <a:buFont typeface="Wingdings"/>
              <a:buChar char="§"/>
            </a:pPr>
            <a:endParaRPr lang="en-US">
              <a:ea typeface="+mn-lt"/>
              <a:cs typeface="+mn-lt"/>
            </a:endParaRPr>
          </a:p>
          <a:p>
            <a:pPr marL="742950" lvl="1" indent="-285750">
              <a:buFont typeface="Wingdings"/>
              <a:buChar char="§"/>
            </a:pPr>
            <a:r>
              <a:rPr lang="en-US">
                <a:ea typeface="+mn-lt"/>
                <a:cs typeface="+mn-lt"/>
              </a:rPr>
              <a:t>Possible reasoning: Since Unit Capacity decreases with increasing hidden parameter count, the local minima for individual unit is more easily reached during optimization.</a:t>
            </a:r>
          </a:p>
          <a:p>
            <a:pPr marL="742950" lvl="1" indent="-285750">
              <a:buFont typeface="Wingdings" panose="05000000000000000000" pitchFamily="2" charset="2"/>
              <a:buChar char="§"/>
            </a:pPr>
            <a:endParaRPr lang="en-US"/>
          </a:p>
          <a:p>
            <a:pPr lvl="1">
              <a:buFont typeface="Wingdings"/>
              <a:buChar char="§"/>
            </a:pPr>
            <a:endParaRPr lang="en-US">
              <a:ea typeface="+mn-lt"/>
              <a:cs typeface="+mn-lt"/>
            </a:endParaRPr>
          </a:p>
          <a:p>
            <a:r>
              <a:rPr lang="en-US" b="1">
                <a:ea typeface="+mn-lt"/>
                <a:cs typeface="+mn-lt"/>
              </a:rPr>
              <a:t>Takeaway</a:t>
            </a:r>
            <a:r>
              <a:rPr lang="en-US">
                <a:ea typeface="+mn-lt"/>
                <a:cs typeface="+mn-lt"/>
              </a:rPr>
              <a:t>: Over-parametrized networks achieve faster training, demonstrating their efficiency during the learning process.</a:t>
            </a:r>
            <a:endParaRPr lang="en-US"/>
          </a:p>
          <a:p>
            <a:pPr marL="285750" indent="-285750">
              <a:buFont typeface="Wingdings"/>
              <a:buChar char="§"/>
            </a:pPr>
            <a:endParaRPr lang="en-US">
              <a:cs typeface="Arial"/>
            </a:endParaRPr>
          </a:p>
          <a:p>
            <a:pPr algn="l"/>
            <a:endParaRPr lang="en-US"/>
          </a:p>
        </p:txBody>
      </p:sp>
      <p:sp>
        <p:nvSpPr>
          <p:cNvPr id="6" name="TextBox 5">
            <a:extLst>
              <a:ext uri="{FF2B5EF4-FFF2-40B4-BE49-F238E27FC236}">
                <a16:creationId xmlns:a16="http://schemas.microsoft.com/office/drawing/2014/main" id="{574245BF-99FC-9701-332E-0E018ED1F6B6}"/>
              </a:ext>
            </a:extLst>
          </p:cNvPr>
          <p:cNvSpPr txBox="1"/>
          <p:nvPr/>
        </p:nvSpPr>
        <p:spPr>
          <a:xfrm>
            <a:off x="267854" y="1039091"/>
            <a:ext cx="5075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Training Duration.</a:t>
            </a:r>
            <a:endParaRPr lang="en-US" b="1"/>
          </a:p>
          <a:p>
            <a:endParaRPr lang="en-US" b="1">
              <a:cs typeface="Arial"/>
            </a:endParaRPr>
          </a:p>
          <a:p>
            <a:endParaRPr lang="en-US"/>
          </a:p>
        </p:txBody>
      </p:sp>
      <p:pic>
        <p:nvPicPr>
          <p:cNvPr id="2" name="Picture 1" descr="A graph of numbers and lines&#10;&#10;Description automatically generated">
            <a:extLst>
              <a:ext uri="{FF2B5EF4-FFF2-40B4-BE49-F238E27FC236}">
                <a16:creationId xmlns:a16="http://schemas.microsoft.com/office/drawing/2014/main" id="{1CD05F9E-ACEF-25EC-8D8D-E1D7CE26DCFD}"/>
              </a:ext>
            </a:extLst>
          </p:cNvPr>
          <p:cNvPicPr>
            <a:picLocks noChangeAspect="1"/>
          </p:cNvPicPr>
          <p:nvPr/>
        </p:nvPicPr>
        <p:blipFill>
          <a:blip r:embed="rId5"/>
          <a:stretch>
            <a:fillRect/>
          </a:stretch>
        </p:blipFill>
        <p:spPr>
          <a:xfrm>
            <a:off x="7944286" y="1620982"/>
            <a:ext cx="3900336" cy="3278910"/>
          </a:xfrm>
          <a:prstGeom prst="rect">
            <a:avLst/>
          </a:prstGeom>
        </p:spPr>
      </p:pic>
      <p:sp>
        <p:nvSpPr>
          <p:cNvPr id="8" name="TextBox 7">
            <a:extLst>
              <a:ext uri="{FF2B5EF4-FFF2-40B4-BE49-F238E27FC236}">
                <a16:creationId xmlns:a16="http://schemas.microsoft.com/office/drawing/2014/main" id="{192CD1F7-B2B6-080B-BB78-F0C81B8B7B73}"/>
              </a:ext>
            </a:extLst>
          </p:cNvPr>
          <p:cNvSpPr txBox="1"/>
          <p:nvPr/>
        </p:nvSpPr>
        <p:spPr>
          <a:xfrm>
            <a:off x="443974" y="380879"/>
            <a:ext cx="471406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Observations</a:t>
            </a:r>
          </a:p>
        </p:txBody>
      </p:sp>
    </p:spTree>
    <p:extLst>
      <p:ext uri="{BB962C8B-B14F-4D97-AF65-F5344CB8AC3E}">
        <p14:creationId xmlns:p14="http://schemas.microsoft.com/office/powerpoint/2010/main" val="3919155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108" name="Google Shape;74;p15"/>
          <p:cNvPicPr/>
          <p:nvPr/>
        </p:nvPicPr>
        <p:blipFill>
          <a:blip r:embed="rId3"/>
          <a:stretch/>
        </p:blipFill>
        <p:spPr>
          <a:xfrm>
            <a:off x="719280" y="6423120"/>
            <a:ext cx="820440" cy="140760"/>
          </a:xfrm>
          <a:prstGeom prst="rect">
            <a:avLst/>
          </a:prstGeom>
          <a:ln w="0">
            <a:noFill/>
          </a:ln>
        </p:spPr>
      </p:pic>
      <p:sp>
        <p:nvSpPr>
          <p:cNvPr id="109"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110" name="Google Shape;76;p15"/>
          <p:cNvPicPr/>
          <p:nvPr/>
        </p:nvPicPr>
        <p:blipFill>
          <a:blip r:embed="rId4"/>
          <a:stretch/>
        </p:blipFill>
        <p:spPr>
          <a:xfrm>
            <a:off x="10530360" y="6434640"/>
            <a:ext cx="1110960" cy="117000"/>
          </a:xfrm>
          <a:prstGeom prst="rect">
            <a:avLst/>
          </a:prstGeom>
          <a:ln w="0">
            <a:noFill/>
          </a:ln>
        </p:spPr>
      </p:pic>
      <p:sp>
        <p:nvSpPr>
          <p:cNvPr id="111" name="Google Shape;78;p15"/>
          <p:cNvSpPr/>
          <p:nvPr/>
        </p:nvSpPr>
        <p:spPr>
          <a:xfrm>
            <a:off x="74160" y="1041036"/>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12"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5" name="TextBox 4">
            <a:extLst>
              <a:ext uri="{FF2B5EF4-FFF2-40B4-BE49-F238E27FC236}">
                <a16:creationId xmlns:a16="http://schemas.microsoft.com/office/drawing/2014/main" id="{49E7136A-8F66-F2FC-8F08-326304563448}"/>
              </a:ext>
            </a:extLst>
          </p:cNvPr>
          <p:cNvSpPr txBox="1"/>
          <p:nvPr/>
        </p:nvSpPr>
        <p:spPr>
          <a:xfrm>
            <a:off x="562286" y="1905933"/>
            <a:ext cx="7256662"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Key Observations</a:t>
            </a:r>
            <a:r>
              <a:rPr lang="en-US">
                <a:ea typeface="+mn-lt"/>
                <a:cs typeface="+mn-lt"/>
              </a:rPr>
              <a:t>:</a:t>
            </a:r>
            <a:endParaRPr lang="en-US"/>
          </a:p>
          <a:p>
            <a:endParaRPr lang="en-US">
              <a:ea typeface="+mn-lt"/>
              <a:cs typeface="+mn-lt"/>
            </a:endParaRPr>
          </a:p>
          <a:p>
            <a:r>
              <a:rPr lang="en-US">
                <a:ea typeface="+mn-lt"/>
                <a:cs typeface="+mn-lt"/>
              </a:rPr>
              <a:t>First layer</a:t>
            </a:r>
          </a:p>
          <a:p>
            <a:pPr marL="742950" lvl="1" indent="-285750">
              <a:buFont typeface="Arial"/>
              <a:buChar char="•"/>
            </a:pPr>
            <a:r>
              <a:rPr lang="en-US" err="1">
                <a:ea typeface="+mn-lt"/>
                <a:cs typeface="+mn-lt"/>
              </a:rPr>
              <a:t>Frobenius</a:t>
            </a:r>
            <a:r>
              <a:rPr lang="en-US">
                <a:ea typeface="+mn-lt"/>
                <a:cs typeface="+mn-lt"/>
              </a:rPr>
              <a:t> and Spectral Norm Trend</a:t>
            </a:r>
            <a:r>
              <a:rPr lang="en-US" b="1">
                <a:ea typeface="+mn-lt"/>
                <a:cs typeface="+mn-lt"/>
              </a:rPr>
              <a:t>: </a:t>
            </a:r>
            <a:r>
              <a:rPr lang="en-US">
                <a:ea typeface="+mn-lt"/>
                <a:cs typeface="+mn-lt"/>
              </a:rPr>
              <a:t>Initially </a:t>
            </a:r>
            <a:r>
              <a:rPr lang="en-US" b="1">
                <a:ea typeface="+mn-lt"/>
                <a:cs typeface="+mn-lt"/>
              </a:rPr>
              <a:t>decreases</a:t>
            </a:r>
            <a:r>
              <a:rPr lang="en-US">
                <a:ea typeface="+mn-lt"/>
                <a:cs typeface="+mn-lt"/>
              </a:rPr>
              <a:t>, then </a:t>
            </a:r>
            <a:r>
              <a:rPr lang="en-US" b="1">
                <a:ea typeface="+mn-lt"/>
                <a:cs typeface="+mn-lt"/>
              </a:rPr>
              <a:t>increases</a:t>
            </a:r>
            <a:r>
              <a:rPr lang="en-US">
                <a:ea typeface="+mn-lt"/>
                <a:cs typeface="+mn-lt"/>
              </a:rPr>
              <a:t> with larger h.</a:t>
            </a:r>
          </a:p>
          <a:p>
            <a:pPr marL="742950" lvl="1" indent="-285750">
              <a:buFont typeface="Arial"/>
              <a:buChar char="•"/>
            </a:pPr>
            <a:r>
              <a:rPr lang="en-US">
                <a:ea typeface="+mn-lt"/>
                <a:cs typeface="+mn-lt"/>
              </a:rPr>
              <a:t>Distance to Initialization</a:t>
            </a:r>
            <a:r>
              <a:rPr lang="en-US" b="1">
                <a:ea typeface="+mn-lt"/>
                <a:cs typeface="+mn-lt"/>
              </a:rPr>
              <a:t>: Decreases</a:t>
            </a:r>
            <a:r>
              <a:rPr lang="en-US">
                <a:ea typeface="+mn-lt"/>
                <a:cs typeface="+mn-lt"/>
              </a:rPr>
              <a:t> with increasing h.</a:t>
            </a:r>
          </a:p>
          <a:p>
            <a:pPr lvl="1">
              <a:buFont typeface="Arial"/>
              <a:buChar char="•"/>
            </a:pPr>
            <a:endParaRPr lang="en-US" b="1">
              <a:ea typeface="+mn-lt"/>
              <a:cs typeface="+mn-lt"/>
            </a:endParaRPr>
          </a:p>
          <a:p>
            <a:r>
              <a:rPr lang="en-US">
                <a:cs typeface="Arial"/>
              </a:rPr>
              <a:t>Second layer </a:t>
            </a:r>
          </a:p>
          <a:p>
            <a:pPr marL="742950" lvl="1" indent="-285750">
              <a:buFont typeface="Arial"/>
              <a:buChar char="•"/>
            </a:pPr>
            <a:r>
              <a:rPr lang="en-US" b="1">
                <a:ea typeface="+mn-lt"/>
                <a:cs typeface="+mn-lt"/>
              </a:rPr>
              <a:t>Decreases</a:t>
            </a:r>
            <a:r>
              <a:rPr lang="en-US">
                <a:ea typeface="+mn-lt"/>
                <a:cs typeface="+mn-lt"/>
              </a:rPr>
              <a:t> with increasing h.</a:t>
            </a:r>
          </a:p>
          <a:p>
            <a:pPr lvl="1"/>
            <a:r>
              <a:rPr lang="en-US">
                <a:ea typeface="+mn-lt"/>
                <a:cs typeface="+mn-lt"/>
              </a:rPr>
              <a:t> </a:t>
            </a:r>
            <a:endParaRPr lang="en-US">
              <a:cs typeface="Arial"/>
            </a:endParaRPr>
          </a:p>
          <a:p>
            <a:pPr>
              <a:buFont typeface="Arial"/>
            </a:pPr>
            <a:r>
              <a:rPr lang="en-US" b="1">
                <a:cs typeface="Arial"/>
              </a:rPr>
              <a:t>Takeaways: </a:t>
            </a:r>
          </a:p>
          <a:p>
            <a:pPr marL="285750" indent="-285750">
              <a:buFont typeface="Arial"/>
              <a:buChar char="•"/>
            </a:pPr>
            <a:r>
              <a:rPr lang="en-US">
                <a:ea typeface="+mn-lt"/>
                <a:cs typeface="+mn-lt"/>
              </a:rPr>
              <a:t>Despite initial decreases, overall </a:t>
            </a:r>
            <a:r>
              <a:rPr lang="en-US" err="1">
                <a:ea typeface="+mn-lt"/>
                <a:cs typeface="+mn-lt"/>
              </a:rPr>
              <a:t>Frobenius</a:t>
            </a:r>
            <a:r>
              <a:rPr lang="en-US">
                <a:ea typeface="+mn-lt"/>
                <a:cs typeface="+mn-lt"/>
              </a:rPr>
              <a:t> norm increases due to initialization, but individual deviations from initialization decrease.</a:t>
            </a:r>
            <a:endParaRPr lang="en-US" b="1">
              <a:cs typeface="Arial"/>
            </a:endParaRPr>
          </a:p>
          <a:p>
            <a:pPr marL="285750" indent="-285750">
              <a:buFont typeface="Arial"/>
              <a:buChar char="•"/>
            </a:pPr>
            <a:r>
              <a:rPr lang="en-US">
                <a:ea typeface="+mn-lt"/>
                <a:cs typeface="+mn-lt"/>
              </a:rPr>
              <a:t>Wider networks reduce the impact of each hidden unit, promoting better generalization.</a:t>
            </a:r>
            <a:endParaRPr lang="en-US"/>
          </a:p>
          <a:p>
            <a:pPr>
              <a:buFont typeface="Arial"/>
              <a:buChar char="•"/>
            </a:pPr>
            <a:endParaRPr lang="en-US"/>
          </a:p>
          <a:p>
            <a:pPr marL="285750" indent="-285750">
              <a:buFont typeface="Arial"/>
              <a:buChar char="•"/>
            </a:pPr>
            <a:endParaRPr lang="en-US">
              <a:cs typeface="Arial"/>
            </a:endParaRPr>
          </a:p>
          <a:p>
            <a:endParaRPr lang="en-US">
              <a:cs typeface="Arial"/>
            </a:endParaRPr>
          </a:p>
          <a:p>
            <a:pPr marL="285750" indent="-285750">
              <a:buFont typeface="Arial"/>
              <a:buChar char="•"/>
            </a:pPr>
            <a:endParaRPr lang="en-US">
              <a:cs typeface="Arial"/>
            </a:endParaRPr>
          </a:p>
          <a:p>
            <a:endParaRPr lang="en-US">
              <a:cs typeface="Arial"/>
            </a:endParaRPr>
          </a:p>
          <a:p>
            <a:endParaRPr lang="en-US">
              <a:cs typeface="Arial"/>
            </a:endParaRPr>
          </a:p>
        </p:txBody>
      </p:sp>
      <p:sp>
        <p:nvSpPr>
          <p:cNvPr id="6" name="TextBox 5">
            <a:extLst>
              <a:ext uri="{FF2B5EF4-FFF2-40B4-BE49-F238E27FC236}">
                <a16:creationId xmlns:a16="http://schemas.microsoft.com/office/drawing/2014/main" id="{574245BF-99FC-9701-332E-0E018ED1F6B6}"/>
              </a:ext>
            </a:extLst>
          </p:cNvPr>
          <p:cNvSpPr txBox="1"/>
          <p:nvPr/>
        </p:nvSpPr>
        <p:spPr>
          <a:xfrm>
            <a:off x="429490" y="1256146"/>
            <a:ext cx="58743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Measures on Second and First Layers Trained SVHN</a:t>
            </a:r>
            <a:endParaRPr lang="en-US"/>
          </a:p>
        </p:txBody>
      </p:sp>
      <p:pic>
        <p:nvPicPr>
          <p:cNvPr id="2" name="Picture 1">
            <a:extLst>
              <a:ext uri="{FF2B5EF4-FFF2-40B4-BE49-F238E27FC236}">
                <a16:creationId xmlns:a16="http://schemas.microsoft.com/office/drawing/2014/main" id="{ABA71FDE-E55D-BAC0-DCDC-A4A2ACE53F0D}"/>
              </a:ext>
            </a:extLst>
          </p:cNvPr>
          <p:cNvPicPr>
            <a:picLocks noChangeAspect="1"/>
          </p:cNvPicPr>
          <p:nvPr/>
        </p:nvPicPr>
        <p:blipFill>
          <a:blip r:embed="rId5"/>
          <a:stretch>
            <a:fillRect/>
          </a:stretch>
        </p:blipFill>
        <p:spPr>
          <a:xfrm>
            <a:off x="8115159" y="3426691"/>
            <a:ext cx="3401572" cy="2881746"/>
          </a:xfrm>
          <a:prstGeom prst="rect">
            <a:avLst/>
          </a:prstGeom>
        </p:spPr>
      </p:pic>
      <p:pic>
        <p:nvPicPr>
          <p:cNvPr id="7" name="Picture 6">
            <a:extLst>
              <a:ext uri="{FF2B5EF4-FFF2-40B4-BE49-F238E27FC236}">
                <a16:creationId xmlns:a16="http://schemas.microsoft.com/office/drawing/2014/main" id="{9F0638D6-B433-4408-B8D9-AF286437F7A1}"/>
              </a:ext>
            </a:extLst>
          </p:cNvPr>
          <p:cNvPicPr>
            <a:picLocks noChangeAspect="1"/>
          </p:cNvPicPr>
          <p:nvPr/>
        </p:nvPicPr>
        <p:blipFill>
          <a:blip r:embed="rId6"/>
          <a:stretch>
            <a:fillRect/>
          </a:stretch>
        </p:blipFill>
        <p:spPr>
          <a:xfrm>
            <a:off x="8116314" y="356754"/>
            <a:ext cx="3420044" cy="2923309"/>
          </a:xfrm>
          <a:prstGeom prst="rect">
            <a:avLst/>
          </a:prstGeom>
        </p:spPr>
      </p:pic>
      <p:sp>
        <p:nvSpPr>
          <p:cNvPr id="9" name="TextBox 8">
            <a:extLst>
              <a:ext uri="{FF2B5EF4-FFF2-40B4-BE49-F238E27FC236}">
                <a16:creationId xmlns:a16="http://schemas.microsoft.com/office/drawing/2014/main" id="{547249EE-56E6-C026-3A17-D8BA414FAE9F}"/>
              </a:ext>
            </a:extLst>
          </p:cNvPr>
          <p:cNvSpPr txBox="1"/>
          <p:nvPr/>
        </p:nvSpPr>
        <p:spPr>
          <a:xfrm>
            <a:off x="443974" y="380879"/>
            <a:ext cx="471406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Observations</a:t>
            </a:r>
          </a:p>
        </p:txBody>
      </p:sp>
    </p:spTree>
    <p:extLst>
      <p:ext uri="{BB962C8B-B14F-4D97-AF65-F5344CB8AC3E}">
        <p14:creationId xmlns:p14="http://schemas.microsoft.com/office/powerpoint/2010/main" val="554702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387926" y="981000"/>
            <a:ext cx="10672621" cy="1571340"/>
          </a:xfrm>
          <a:prstGeom prst="rect">
            <a:avLst/>
          </a:prstGeom>
          <a:noFill/>
          <a:ln w="0">
            <a:noFill/>
          </a:ln>
        </p:spPr>
        <p:style>
          <a:lnRef idx="0">
            <a:scrgbClr r="0" g="0" b="0"/>
          </a:lnRef>
          <a:fillRef idx="0">
            <a:scrgbClr r="0" g="0" b="0"/>
          </a:fillRef>
          <a:effectRef idx="0">
            <a:scrgbClr r="0" g="0" b="0"/>
          </a:effectRef>
          <a:fontRef idx="minor"/>
        </p:style>
        <p:txBody>
          <a:bodyPr/>
          <a:lstStyle/>
          <a:p>
            <a:r>
              <a:rPr lang="en-US"/>
              <a:t>Traditional wisdom in learning suggests increasing learning model capacity results in overfitting.</a:t>
            </a:r>
          </a:p>
          <a:p>
            <a:r>
              <a:rPr lang="en-US"/>
              <a:t>Surprisingly, in the case of neural networks we notice that increasing the model size only helps in   improving the  generalization error</a:t>
            </a:r>
          </a:p>
          <a:p>
            <a:r>
              <a:rPr lang="en-US" b="1"/>
              <a:t>   What explains this improvement in generalization with over-parametrization?</a:t>
            </a:r>
          </a:p>
          <a:p>
            <a:r>
              <a:rPr lang="en-US"/>
              <a:t> </a:t>
            </a:r>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3" name="Picture 2">
            <a:extLst>
              <a:ext uri="{FF2B5EF4-FFF2-40B4-BE49-F238E27FC236}">
                <a16:creationId xmlns:a16="http://schemas.microsoft.com/office/drawing/2014/main" id="{6195B2D5-5D2D-A7DD-DBDB-CC1BE838D4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7927" y="2846220"/>
            <a:ext cx="5269345" cy="2689561"/>
          </a:xfrm>
          <a:prstGeom prst="rect">
            <a:avLst/>
          </a:prstGeom>
        </p:spPr>
      </p:pic>
      <p:pic>
        <p:nvPicPr>
          <p:cNvPr id="5" name="Picture 4" descr="A graph with blue dots&#10;&#10;Description automatically generated">
            <a:extLst>
              <a:ext uri="{FF2B5EF4-FFF2-40B4-BE49-F238E27FC236}">
                <a16:creationId xmlns:a16="http://schemas.microsoft.com/office/drawing/2014/main" id="{2AAE16E1-F905-EED2-8C95-B9D5E0D8EFFF}"/>
              </a:ext>
            </a:extLst>
          </p:cNvPr>
          <p:cNvPicPr>
            <a:picLocks noChangeAspect="1"/>
          </p:cNvPicPr>
          <p:nvPr/>
        </p:nvPicPr>
        <p:blipFill>
          <a:blip r:embed="rId6"/>
          <a:stretch>
            <a:fillRect/>
          </a:stretch>
        </p:blipFill>
        <p:spPr>
          <a:xfrm>
            <a:off x="5805055" y="2766033"/>
            <a:ext cx="5255492" cy="2849932"/>
          </a:xfrm>
          <a:prstGeom prst="rect">
            <a:avLst/>
          </a:prstGeom>
        </p:spPr>
      </p:pic>
      <p:sp>
        <p:nvSpPr>
          <p:cNvPr id="6" name="TextBox 5">
            <a:extLst>
              <a:ext uri="{FF2B5EF4-FFF2-40B4-BE49-F238E27FC236}">
                <a16:creationId xmlns:a16="http://schemas.microsoft.com/office/drawing/2014/main" id="{ED559D43-CCAC-637E-B77D-2DD2D599E368}"/>
              </a:ext>
            </a:extLst>
          </p:cNvPr>
          <p:cNvSpPr txBox="1"/>
          <p:nvPr/>
        </p:nvSpPr>
        <p:spPr>
          <a:xfrm>
            <a:off x="457828" y="380879"/>
            <a:ext cx="326857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Motivation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108" name="Google Shape;74;p15"/>
          <p:cNvPicPr/>
          <p:nvPr/>
        </p:nvPicPr>
        <p:blipFill>
          <a:blip r:embed="rId3"/>
          <a:stretch/>
        </p:blipFill>
        <p:spPr>
          <a:xfrm>
            <a:off x="719280" y="6423120"/>
            <a:ext cx="820440" cy="140760"/>
          </a:xfrm>
          <a:prstGeom prst="rect">
            <a:avLst/>
          </a:prstGeom>
          <a:ln w="0">
            <a:noFill/>
          </a:ln>
        </p:spPr>
      </p:pic>
      <p:sp>
        <p:nvSpPr>
          <p:cNvPr id="109"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110" name="Google Shape;76;p15"/>
          <p:cNvPicPr/>
          <p:nvPr/>
        </p:nvPicPr>
        <p:blipFill>
          <a:blip r:embed="rId4"/>
          <a:stretch/>
        </p:blipFill>
        <p:spPr>
          <a:xfrm>
            <a:off x="10530360" y="6434640"/>
            <a:ext cx="1110960" cy="117000"/>
          </a:xfrm>
          <a:prstGeom prst="rect">
            <a:avLst/>
          </a:prstGeom>
          <a:ln w="0">
            <a:noFill/>
          </a:ln>
        </p:spPr>
      </p:pic>
      <p:sp>
        <p:nvSpPr>
          <p:cNvPr id="111" name="Google Shape;78;p15"/>
          <p:cNvSpPr/>
          <p:nvPr/>
        </p:nvSpPr>
        <p:spPr>
          <a:xfrm>
            <a:off x="74160" y="1041036"/>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12"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E7136A-8F66-F2FC-8F08-326304563448}"/>
                  </a:ext>
                </a:extLst>
              </p:cNvPr>
              <p:cNvSpPr txBox="1"/>
              <p:nvPr/>
            </p:nvSpPr>
            <p:spPr>
              <a:xfrm>
                <a:off x="391413" y="1453352"/>
                <a:ext cx="7256662" cy="7017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ea typeface="+mn-lt"/>
                    <a:cs typeface="+mn-lt"/>
                  </a:rPr>
                  <a:t>Top graph depicts the </a:t>
                </a:r>
                <a:r>
                  <a:rPr lang="en-US" b="1">
                    <a:ea typeface="+mn-lt"/>
                    <a:cs typeface="+mn-lt"/>
                  </a:rPr>
                  <a:t>Distribution of angles</a:t>
                </a:r>
                <a:r>
                  <a:rPr lang="en-US">
                    <a:ea typeface="+mn-lt"/>
                    <a:cs typeface="+mn-lt"/>
                  </a:rPr>
                  <a:t> between trained weights and their </a:t>
                </a:r>
                <a:r>
                  <a:rPr lang="en-US" b="1">
                    <a:ea typeface="+mn-lt"/>
                    <a:cs typeface="+mn-lt"/>
                  </a:rPr>
                  <a:t>initial values</a:t>
                </a:r>
                <a:r>
                  <a:rPr lang="en-US">
                    <a:ea typeface="+mn-lt"/>
                    <a:cs typeface="+mn-lt"/>
                  </a:rPr>
                  <a:t> in the first layer.</a:t>
                </a:r>
                <a:endParaRPr lang="en-US"/>
              </a:p>
              <a:p>
                <a:pPr marL="285750" indent="-285750">
                  <a:buFont typeface="Arial"/>
                  <a:buChar char="•"/>
                </a:pPr>
                <a:r>
                  <a:rPr lang="en-US">
                    <a:ea typeface="+mn-lt"/>
                    <a:cs typeface="+mn-lt"/>
                  </a:rPr>
                  <a:t>Bottom graph depicts the </a:t>
                </a:r>
                <a:r>
                  <a:rPr lang="en-US" b="1">
                    <a:ea typeface="+mn-lt"/>
                    <a:cs typeface="+mn-lt"/>
                  </a:rPr>
                  <a:t>singular values</a:t>
                </a:r>
                <a:r>
                  <a:rPr lang="en-US">
                    <a:ea typeface="+mn-lt"/>
                    <a:cs typeface="+mn-lt"/>
                  </a:rPr>
                  <a:t> of the first layer's weight matrix.</a:t>
                </a:r>
              </a:p>
              <a:p>
                <a:pPr marL="285750" indent="-285750">
                  <a:buFont typeface="Arial"/>
                  <a:buChar char="•"/>
                </a:pPr>
                <a:endParaRPr lang="en-US">
                  <a:ea typeface="+mn-lt"/>
                  <a:cs typeface="+mn-lt"/>
                </a:endParaRPr>
              </a:p>
              <a:p>
                <a:r>
                  <a:rPr lang="en-US">
                    <a:ea typeface="+mn-lt"/>
                    <a:cs typeface="+mn-lt"/>
                  </a:rPr>
                  <a:t>Key Observations:</a:t>
                </a:r>
              </a:p>
              <a:p>
                <a:pPr marL="285750" indent="-285750">
                  <a:buFont typeface="Wingdings"/>
                  <a:buChar char="§"/>
                </a:pPr>
                <a:r>
                  <a:rPr lang="en-US" b="1">
                    <a:ea typeface="+mn-lt"/>
                    <a:cs typeface="+mn-lt"/>
                  </a:rPr>
                  <a:t>Tighter Distribution</a:t>
                </a:r>
                <a:r>
                  <a:rPr lang="en-US">
                    <a:ea typeface="+mn-lt"/>
                    <a:cs typeface="+mn-lt"/>
                  </a:rPr>
                  <a:t>: Angles are more concentrated around smaller values as </a:t>
                </a:r>
                <a14:m>
                  <m:oMath xmlns:m="http://schemas.openxmlformats.org/officeDocument/2006/math">
                    <m:r>
                      <a:rPr lang="en-US" i="1" dirty="0" smtClean="0">
                        <a:latin typeface="Cambria Math" panose="02040503050406030204" pitchFamily="18" charset="0"/>
                        <a:ea typeface="+mn-lt"/>
                        <a:cs typeface="+mn-lt"/>
                      </a:rPr>
                      <m:t>h</m:t>
                    </m:r>
                  </m:oMath>
                </a14:m>
                <a:r>
                  <a:rPr lang="en-US">
                    <a:ea typeface="+mn-lt"/>
                    <a:cs typeface="+mn-lt"/>
                  </a:rPr>
                  <a:t> increases.</a:t>
                </a:r>
              </a:p>
              <a:p>
                <a:pPr marL="285750" indent="-285750">
                  <a:buFont typeface="Arial"/>
                  <a:buChar char="•"/>
                </a:pPr>
                <a:r>
                  <a:rPr lang="en-US" b="1">
                    <a:ea typeface="+mn-lt"/>
                    <a:cs typeface="+mn-lt"/>
                  </a:rPr>
                  <a:t>Decay Pattern</a:t>
                </a:r>
                <a:r>
                  <a:rPr lang="en-US">
                    <a:ea typeface="+mn-lt"/>
                    <a:cs typeface="+mn-lt"/>
                  </a:rPr>
                  <a:t>: Singular values </a:t>
                </a:r>
                <a:r>
                  <a:rPr lang="en-US" b="1">
                    <a:ea typeface="+mn-lt"/>
                    <a:cs typeface="+mn-lt"/>
                  </a:rPr>
                  <a:t>decay rapidly</a:t>
                </a:r>
                <a:r>
                  <a:rPr lang="en-US">
                    <a:ea typeface="+mn-lt"/>
                    <a:cs typeface="+mn-lt"/>
                  </a:rPr>
                  <a:t>, with fewer dominant values.</a:t>
                </a:r>
                <a:endParaRPr lang="en-US"/>
              </a:p>
              <a:p>
                <a:endParaRPr lang="en-US">
                  <a:cs typeface="Arial"/>
                </a:endParaRPr>
              </a:p>
              <a:p>
                <a:r>
                  <a:rPr lang="en-US" b="1"/>
                  <a:t>Takeaways:</a:t>
                </a:r>
                <a:endParaRPr lang="en-US"/>
              </a:p>
              <a:p>
                <a:pPr marL="742950" lvl="1" indent="-285750">
                  <a:buFont typeface="Arial"/>
                  <a:buChar char="•"/>
                </a:pPr>
                <a:r>
                  <a:rPr lang="en-US" b="1">
                    <a:ea typeface="+mn-lt"/>
                    <a:cs typeface="+mn-lt"/>
                  </a:rPr>
                  <a:t>Angle Distribution</a:t>
                </a:r>
                <a:r>
                  <a:rPr lang="en-US">
                    <a:ea typeface="+mn-lt"/>
                    <a:cs typeface="+mn-lt"/>
                  </a:rPr>
                  <a:t>: Shows that wider networks maintain lower individual unit deviations.</a:t>
                </a:r>
                <a:endParaRPr lang="en-US"/>
              </a:p>
              <a:p>
                <a:pPr marL="742950" lvl="1" indent="-285750">
                  <a:buFont typeface="Arial"/>
                  <a:buChar char="•"/>
                </a:pPr>
                <a:r>
                  <a:rPr lang="en-US" b="1">
                    <a:ea typeface="+mn-lt"/>
                    <a:cs typeface="+mn-lt"/>
                  </a:rPr>
                  <a:t>Singular Values</a:t>
                </a:r>
                <a:r>
                  <a:rPr lang="en-US">
                    <a:ea typeface="+mn-lt"/>
                    <a:cs typeface="+mn-lt"/>
                  </a:rPr>
                  <a:t>: Demonstrate distributed capacity, preventing overall capacity from inflating with </a:t>
                </a:r>
                <a14:m>
                  <m:oMath xmlns:m="http://schemas.openxmlformats.org/officeDocument/2006/math">
                    <m:r>
                      <a:rPr lang="en-US" b="0" i="1" smtClean="0">
                        <a:latin typeface="Cambria Math" panose="02040503050406030204" pitchFamily="18" charset="0"/>
                        <a:ea typeface="+mn-lt"/>
                        <a:cs typeface="+mn-lt"/>
                      </a:rPr>
                      <m:t>h</m:t>
                    </m:r>
                  </m:oMath>
                </a14:m>
                <a:r>
                  <a:rPr lang="en-US">
                    <a:ea typeface="+mn-lt"/>
                    <a:cs typeface="+mn-lt"/>
                  </a:rPr>
                  <a:t>.</a:t>
                </a:r>
                <a:endParaRPr lang="en-US"/>
              </a:p>
              <a:p>
                <a:endParaRPr lang="en-US">
                  <a:cs typeface="Arial"/>
                </a:endParaRPr>
              </a:p>
              <a:p>
                <a:endParaRPr lang="en-US">
                  <a:cs typeface="Arial"/>
                </a:endParaRPr>
              </a:p>
              <a:p>
                <a:endParaRPr lang="en-US">
                  <a:cs typeface="Arial"/>
                </a:endParaRPr>
              </a:p>
              <a:p>
                <a:pPr marL="285750" indent="-285750" algn="l">
                  <a:buFont typeface="Arial"/>
                  <a:buChar char="•"/>
                </a:pPr>
                <a:endParaRPr lang="en-US">
                  <a:cs typeface="Arial"/>
                </a:endParaRPr>
              </a:p>
              <a:p>
                <a:endParaRPr lang="en-US">
                  <a:cs typeface="Arial"/>
                </a:endParaRPr>
              </a:p>
              <a:p>
                <a:pPr marL="285750" indent="-285750">
                  <a:buFont typeface="Wingdings"/>
                  <a:buChar char="§"/>
                </a:pPr>
                <a:endParaRPr lang="en-US">
                  <a:cs typeface="Arial"/>
                </a:endParaRPr>
              </a:p>
              <a:p>
                <a:endParaRPr lang="en-US">
                  <a:cs typeface="Arial"/>
                </a:endParaRPr>
              </a:p>
              <a:p>
                <a:pPr marL="285750" indent="-285750">
                  <a:buFont typeface="Wingdings"/>
                  <a:buChar char="§"/>
                </a:pPr>
                <a:endParaRPr lang="en-US">
                  <a:cs typeface="Arial"/>
                </a:endParaRPr>
              </a:p>
              <a:p>
                <a:endParaRPr lang="en-US"/>
              </a:p>
            </p:txBody>
          </p:sp>
        </mc:Choice>
        <mc:Fallback xmlns="">
          <p:sp>
            <p:nvSpPr>
              <p:cNvPr id="5" name="TextBox 4">
                <a:extLst>
                  <a:ext uri="{FF2B5EF4-FFF2-40B4-BE49-F238E27FC236}">
                    <a16:creationId xmlns:a16="http://schemas.microsoft.com/office/drawing/2014/main" id="{49E7136A-8F66-F2FC-8F08-326304563448}"/>
                  </a:ext>
                </a:extLst>
              </p:cNvPr>
              <p:cNvSpPr txBox="1">
                <a:spLocks noRot="1" noChangeAspect="1" noMove="1" noResize="1" noEditPoints="1" noAdjustHandles="1" noChangeArrowheads="1" noChangeShapeType="1" noTextEdit="1"/>
              </p:cNvSpPr>
              <p:nvPr/>
            </p:nvSpPr>
            <p:spPr>
              <a:xfrm>
                <a:off x="391413" y="1453352"/>
                <a:ext cx="7256662" cy="7017306"/>
              </a:xfrm>
              <a:prstGeom prst="rect">
                <a:avLst/>
              </a:prstGeom>
              <a:blipFill>
                <a:blip r:embed="rId5"/>
                <a:stretch>
                  <a:fillRect l="-672" t="-434" r="-142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74245BF-99FC-9701-332E-0E018ED1F6B6}"/>
              </a:ext>
            </a:extLst>
          </p:cNvPr>
          <p:cNvSpPr txBox="1"/>
          <p:nvPr/>
        </p:nvSpPr>
        <p:spPr>
          <a:xfrm>
            <a:off x="296429" y="1041036"/>
            <a:ext cx="5075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Angle Distribution and Singular Values</a:t>
            </a:r>
            <a:endParaRPr lang="en-US"/>
          </a:p>
          <a:p>
            <a:endParaRPr lang="en-US" b="1">
              <a:cs typeface="Arial"/>
            </a:endParaRPr>
          </a:p>
          <a:p>
            <a:endParaRPr lang="en-US"/>
          </a:p>
        </p:txBody>
      </p:sp>
      <p:pic>
        <p:nvPicPr>
          <p:cNvPr id="3" name="Picture 2">
            <a:extLst>
              <a:ext uri="{FF2B5EF4-FFF2-40B4-BE49-F238E27FC236}">
                <a16:creationId xmlns:a16="http://schemas.microsoft.com/office/drawing/2014/main" id="{377C43A4-8946-3887-6533-E739DF68D156}"/>
              </a:ext>
            </a:extLst>
          </p:cNvPr>
          <p:cNvPicPr>
            <a:picLocks noChangeAspect="1"/>
          </p:cNvPicPr>
          <p:nvPr/>
        </p:nvPicPr>
        <p:blipFill>
          <a:blip r:embed="rId6"/>
          <a:stretch>
            <a:fillRect/>
          </a:stretch>
        </p:blipFill>
        <p:spPr>
          <a:xfrm>
            <a:off x="8042411" y="493940"/>
            <a:ext cx="3318693" cy="2823132"/>
          </a:xfrm>
          <a:prstGeom prst="rect">
            <a:avLst/>
          </a:prstGeom>
        </p:spPr>
      </p:pic>
      <p:pic>
        <p:nvPicPr>
          <p:cNvPr id="4" name="Picture 3" descr="A graph of different colored lines&#10;&#10;Description automatically generated">
            <a:extLst>
              <a:ext uri="{FF2B5EF4-FFF2-40B4-BE49-F238E27FC236}">
                <a16:creationId xmlns:a16="http://schemas.microsoft.com/office/drawing/2014/main" id="{64780D34-E241-E9AB-4835-533824F5A6D3}"/>
              </a:ext>
            </a:extLst>
          </p:cNvPr>
          <p:cNvPicPr>
            <a:picLocks noChangeAspect="1"/>
          </p:cNvPicPr>
          <p:nvPr/>
        </p:nvPicPr>
        <p:blipFill>
          <a:blip r:embed="rId7"/>
          <a:stretch>
            <a:fillRect/>
          </a:stretch>
        </p:blipFill>
        <p:spPr>
          <a:xfrm>
            <a:off x="8245623" y="3275446"/>
            <a:ext cx="3295354" cy="2794000"/>
          </a:xfrm>
          <a:prstGeom prst="rect">
            <a:avLst/>
          </a:prstGeom>
        </p:spPr>
      </p:pic>
      <p:sp>
        <p:nvSpPr>
          <p:cNvPr id="8" name="TextBox 7">
            <a:extLst>
              <a:ext uri="{FF2B5EF4-FFF2-40B4-BE49-F238E27FC236}">
                <a16:creationId xmlns:a16="http://schemas.microsoft.com/office/drawing/2014/main" id="{2DBF242C-76B1-16DF-30CA-CC42DFBA8243}"/>
              </a:ext>
            </a:extLst>
          </p:cNvPr>
          <p:cNvSpPr txBox="1"/>
          <p:nvPr/>
        </p:nvSpPr>
        <p:spPr>
          <a:xfrm>
            <a:off x="443974" y="380879"/>
            <a:ext cx="471406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Observations</a:t>
            </a:r>
          </a:p>
        </p:txBody>
      </p:sp>
      <p:pic>
        <p:nvPicPr>
          <p:cNvPr id="7" name="Picture 6">
            <a:extLst>
              <a:ext uri="{FF2B5EF4-FFF2-40B4-BE49-F238E27FC236}">
                <a16:creationId xmlns:a16="http://schemas.microsoft.com/office/drawing/2014/main" id="{4F14F14D-E73B-7FCD-702C-CA9E05B6E411}"/>
              </a:ext>
            </a:extLst>
          </p:cNvPr>
          <p:cNvPicPr>
            <a:picLocks noChangeAspect="1"/>
          </p:cNvPicPr>
          <p:nvPr/>
        </p:nvPicPr>
        <p:blipFill>
          <a:blip r:embed="rId8"/>
          <a:stretch>
            <a:fillRect/>
          </a:stretch>
        </p:blipFill>
        <p:spPr>
          <a:xfrm>
            <a:off x="7940780" y="3429000"/>
            <a:ext cx="304843" cy="2152950"/>
          </a:xfrm>
          <a:prstGeom prst="rect">
            <a:avLst/>
          </a:prstGeom>
        </p:spPr>
      </p:pic>
      <p:pic>
        <p:nvPicPr>
          <p:cNvPr id="10" name="Picture 9">
            <a:extLst>
              <a:ext uri="{FF2B5EF4-FFF2-40B4-BE49-F238E27FC236}">
                <a16:creationId xmlns:a16="http://schemas.microsoft.com/office/drawing/2014/main" id="{A16AF88B-C7B1-F997-2C44-909E9B62FF27}"/>
              </a:ext>
            </a:extLst>
          </p:cNvPr>
          <p:cNvPicPr>
            <a:picLocks noChangeAspect="1"/>
          </p:cNvPicPr>
          <p:nvPr/>
        </p:nvPicPr>
        <p:blipFill>
          <a:blip r:embed="rId9"/>
          <a:stretch>
            <a:fillRect/>
          </a:stretch>
        </p:blipFill>
        <p:spPr>
          <a:xfrm>
            <a:off x="9712736" y="668216"/>
            <a:ext cx="717139" cy="1167436"/>
          </a:xfrm>
          <a:prstGeom prst="rect">
            <a:avLst/>
          </a:prstGeom>
        </p:spPr>
      </p:pic>
    </p:spTree>
    <p:extLst>
      <p:ext uri="{BB962C8B-B14F-4D97-AF65-F5344CB8AC3E}">
        <p14:creationId xmlns:p14="http://schemas.microsoft.com/office/powerpoint/2010/main" val="2915361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108" name="Google Shape;74;p15"/>
          <p:cNvPicPr/>
          <p:nvPr/>
        </p:nvPicPr>
        <p:blipFill>
          <a:blip r:embed="rId3"/>
          <a:stretch/>
        </p:blipFill>
        <p:spPr>
          <a:xfrm>
            <a:off x="719280" y="6423120"/>
            <a:ext cx="820440" cy="140760"/>
          </a:xfrm>
          <a:prstGeom prst="rect">
            <a:avLst/>
          </a:prstGeom>
          <a:ln w="0">
            <a:noFill/>
          </a:ln>
        </p:spPr>
      </p:pic>
      <p:sp>
        <p:nvSpPr>
          <p:cNvPr id="109"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110" name="Google Shape;76;p15"/>
          <p:cNvPicPr/>
          <p:nvPr/>
        </p:nvPicPr>
        <p:blipFill>
          <a:blip r:embed="rId4"/>
          <a:stretch/>
        </p:blipFill>
        <p:spPr>
          <a:xfrm>
            <a:off x="10530360" y="6434640"/>
            <a:ext cx="1110960" cy="117000"/>
          </a:xfrm>
          <a:prstGeom prst="rect">
            <a:avLst/>
          </a:prstGeom>
          <a:ln w="0">
            <a:noFill/>
          </a:ln>
        </p:spPr>
      </p:pic>
      <p:sp>
        <p:nvSpPr>
          <p:cNvPr id="112"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8" name="TextBox 7">
            <a:extLst>
              <a:ext uri="{FF2B5EF4-FFF2-40B4-BE49-F238E27FC236}">
                <a16:creationId xmlns:a16="http://schemas.microsoft.com/office/drawing/2014/main" id="{2DBF242C-76B1-16DF-30CA-CC42DFBA8243}"/>
              </a:ext>
            </a:extLst>
          </p:cNvPr>
          <p:cNvSpPr txBox="1"/>
          <p:nvPr/>
        </p:nvSpPr>
        <p:spPr>
          <a:xfrm>
            <a:off x="443974" y="380879"/>
            <a:ext cx="841079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Summary and Main Takeaways</a:t>
            </a:r>
            <a:endParaRPr lang="en-US"/>
          </a:p>
        </p:txBody>
      </p:sp>
      <p:sp>
        <p:nvSpPr>
          <p:cNvPr id="2" name="TextBox 1">
            <a:extLst>
              <a:ext uri="{FF2B5EF4-FFF2-40B4-BE49-F238E27FC236}">
                <a16:creationId xmlns:a16="http://schemas.microsoft.com/office/drawing/2014/main" id="{27851030-7117-3D4F-3E54-B1A3A0E6AE02}"/>
              </a:ext>
            </a:extLst>
          </p:cNvPr>
          <p:cNvSpPr txBox="1"/>
          <p:nvPr/>
        </p:nvSpPr>
        <p:spPr>
          <a:xfrm>
            <a:off x="717439" y="1039091"/>
            <a:ext cx="1106326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Research Question</a:t>
            </a:r>
            <a:endParaRPr lang="en-US"/>
          </a:p>
          <a:p>
            <a:pPr marL="285750" indent="-285750">
              <a:buFont typeface="Courier New"/>
              <a:buChar char="o"/>
            </a:pPr>
            <a:r>
              <a:rPr lang="en-US" b="1">
                <a:ea typeface="+mn-lt"/>
                <a:cs typeface="+mn-lt"/>
              </a:rPr>
              <a:t>Why do over-parameterized neural networks generalize well despite high capacity and potential for overfitting?</a:t>
            </a:r>
            <a:endParaRPr lang="en-US"/>
          </a:p>
          <a:p>
            <a:pPr marL="285750" indent="-285750">
              <a:buFont typeface="Courier New"/>
              <a:buChar char="o"/>
            </a:pPr>
            <a:endParaRPr lang="en-US" b="1">
              <a:cs typeface="Arial"/>
            </a:endParaRPr>
          </a:p>
          <a:p>
            <a:r>
              <a:rPr lang="en-US" b="1"/>
              <a:t>Conclusions of the Paper:</a:t>
            </a:r>
            <a:endParaRPr lang="en-US"/>
          </a:p>
          <a:p>
            <a:pPr marL="285750" indent="-285750">
              <a:buFont typeface="Courier New"/>
              <a:buChar char="o"/>
            </a:pPr>
            <a:r>
              <a:rPr lang="en-US" b="1">
                <a:ea typeface="+mn-lt"/>
                <a:cs typeface="+mn-lt"/>
              </a:rPr>
              <a:t>Limitations of Traditional Measures:</a:t>
            </a:r>
            <a:endParaRPr lang="en-US"/>
          </a:p>
          <a:p>
            <a:pPr marL="742950" lvl="1" indent="-285750">
              <a:buFont typeface="Arial"/>
              <a:buChar char="•"/>
            </a:pPr>
            <a:r>
              <a:rPr lang="en-US">
                <a:ea typeface="+mn-lt"/>
                <a:cs typeface="+mn-lt"/>
              </a:rPr>
              <a:t>Norm-based measures (Frobenius and spectral) </a:t>
            </a:r>
            <a:r>
              <a:rPr lang="en-US" b="1">
                <a:ea typeface="+mn-lt"/>
                <a:cs typeface="+mn-lt"/>
              </a:rPr>
              <a:t>increase with network width (h)</a:t>
            </a:r>
            <a:r>
              <a:rPr lang="en-US">
                <a:ea typeface="+mn-lt"/>
                <a:cs typeface="+mn-lt"/>
              </a:rPr>
              <a:t>, failing to explain better generalization in wider networks.</a:t>
            </a:r>
          </a:p>
          <a:p>
            <a:pPr marL="285750" indent="-285750">
              <a:buFont typeface="Courier New"/>
              <a:buChar char="o"/>
            </a:pPr>
            <a:r>
              <a:rPr lang="en-US" b="1">
                <a:ea typeface="+mn-lt"/>
                <a:cs typeface="+mn-lt"/>
              </a:rPr>
              <a:t>Authors' Contribution:</a:t>
            </a:r>
            <a:endParaRPr lang="en-US"/>
          </a:p>
          <a:p>
            <a:pPr marL="742950" lvl="1" indent="-285750">
              <a:buFont typeface="Arial"/>
              <a:buChar char="•"/>
            </a:pPr>
            <a:r>
              <a:rPr lang="en-US" b="1">
                <a:ea typeface="+mn-lt"/>
                <a:cs typeface="+mn-lt"/>
              </a:rPr>
              <a:t>Introduced unit-wise capacity</a:t>
            </a:r>
            <a:r>
              <a:rPr lang="en-US">
                <a:ea typeface="+mn-lt"/>
                <a:cs typeface="+mn-lt"/>
              </a:rPr>
              <a:t> considering individual deviations from initialization and their impacts.</a:t>
            </a:r>
            <a:endParaRPr lang="en-US">
              <a:cs typeface="Arial"/>
            </a:endParaRPr>
          </a:p>
          <a:p>
            <a:pPr marL="742950" lvl="1" indent="-285750">
              <a:buFont typeface="Arial"/>
              <a:buChar char="•"/>
            </a:pPr>
            <a:r>
              <a:rPr lang="en-US" b="1">
                <a:ea typeface="+mn-lt"/>
                <a:cs typeface="+mn-lt"/>
              </a:rPr>
              <a:t>Derived tighter generalization bounds</a:t>
            </a:r>
            <a:r>
              <a:rPr lang="en-US">
                <a:ea typeface="+mn-lt"/>
                <a:cs typeface="+mn-lt"/>
              </a:rPr>
              <a:t> that </a:t>
            </a:r>
            <a:r>
              <a:rPr lang="en-US" b="1">
                <a:ea typeface="+mn-lt"/>
                <a:cs typeface="+mn-lt"/>
              </a:rPr>
              <a:t>decrease</a:t>
            </a:r>
            <a:r>
              <a:rPr lang="en-US">
                <a:ea typeface="+mn-lt"/>
                <a:cs typeface="+mn-lt"/>
              </a:rPr>
              <a:t> as h increases.</a:t>
            </a:r>
          </a:p>
          <a:p>
            <a:pPr marL="285750" indent="-285750">
              <a:buFont typeface="Courier New"/>
              <a:buChar char="o"/>
            </a:pPr>
            <a:r>
              <a:rPr lang="en-US" b="1">
                <a:ea typeface="+mn-lt"/>
                <a:cs typeface="+mn-lt"/>
              </a:rPr>
              <a:t>Key Findings:</a:t>
            </a:r>
            <a:endParaRPr lang="en-US"/>
          </a:p>
          <a:p>
            <a:pPr marL="742950" lvl="1" indent="-285750">
              <a:buFont typeface="Arial"/>
              <a:buChar char="•"/>
            </a:pPr>
            <a:r>
              <a:rPr lang="en-US" b="1">
                <a:ea typeface="+mn-lt"/>
                <a:cs typeface="+mn-lt"/>
              </a:rPr>
              <a:t>Over-parameterization improves generalization</a:t>
            </a:r>
            <a:r>
              <a:rPr lang="en-US">
                <a:ea typeface="+mn-lt"/>
                <a:cs typeface="+mn-lt"/>
              </a:rPr>
              <a:t> by </a:t>
            </a:r>
            <a:r>
              <a:rPr lang="en-US" b="1">
                <a:ea typeface="+mn-lt"/>
                <a:cs typeface="+mn-lt"/>
              </a:rPr>
              <a:t>distributing capacity</a:t>
            </a:r>
            <a:r>
              <a:rPr lang="en-US">
                <a:ea typeface="+mn-lt"/>
                <a:cs typeface="+mn-lt"/>
              </a:rPr>
              <a:t> across more units, reducing individual unit impact.</a:t>
            </a:r>
            <a:endParaRPr lang="en-US"/>
          </a:p>
          <a:p>
            <a:pPr marL="742950" lvl="1" indent="-285750">
              <a:buFont typeface="Arial"/>
              <a:buChar char="•"/>
            </a:pPr>
            <a:r>
              <a:rPr lang="en-US" b="1">
                <a:ea typeface="+mn-lt"/>
                <a:cs typeface="+mn-lt"/>
              </a:rPr>
              <a:t>Unit capacities and impacts decrease, prevents overfitting</a:t>
            </a:r>
            <a:r>
              <a:rPr lang="en-US">
                <a:ea typeface="+mn-lt"/>
                <a:cs typeface="+mn-lt"/>
              </a:rPr>
              <a:t> despite increased parameters.</a:t>
            </a:r>
          </a:p>
          <a:p>
            <a:pPr algn="l"/>
            <a:endParaRPr lang="en-US"/>
          </a:p>
        </p:txBody>
      </p:sp>
    </p:spTree>
    <p:extLst>
      <p:ext uri="{BB962C8B-B14F-4D97-AF65-F5344CB8AC3E}">
        <p14:creationId xmlns:p14="http://schemas.microsoft.com/office/powerpoint/2010/main" val="4273260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r>
              <a:rPr lang="en-US" sz="1000">
                <a:solidFill>
                  <a:schemeClr val="bg1"/>
                </a:solidFill>
                <a:ea typeface="+mn-lt"/>
                <a:cs typeface="+mn-lt"/>
              </a:rPr>
              <a:t>Scaling Laws for Neural Language Models (</a:t>
            </a:r>
            <a:r>
              <a:rPr lang="en-US" sz="1000" err="1">
                <a:solidFill>
                  <a:schemeClr val="bg1"/>
                </a:solidFill>
                <a:ea typeface="+mn-lt"/>
                <a:cs typeface="+mn-lt"/>
              </a:rPr>
              <a:t>Arxiv</a:t>
            </a:r>
            <a:r>
              <a:rPr lang="en-US" sz="1000">
                <a:solidFill>
                  <a:schemeClr val="bg1"/>
                </a:solidFill>
                <a:ea typeface="+mn-lt"/>
                <a:cs typeface="+mn-lt"/>
              </a:rPr>
              <a:t>, 2020, OpenAI)</a:t>
            </a: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529714" y="380879"/>
            <a:ext cx="667601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Introduction to Scaling Laws</a:t>
            </a:r>
            <a:endParaRPr lang="en-US"/>
          </a:p>
        </p:txBody>
      </p:sp>
      <p:sp>
        <p:nvSpPr>
          <p:cNvPr id="4" name="TextBox 3">
            <a:extLst>
              <a:ext uri="{FF2B5EF4-FFF2-40B4-BE49-F238E27FC236}">
                <a16:creationId xmlns:a16="http://schemas.microsoft.com/office/drawing/2014/main" id="{C6948CA8-D772-0060-46EF-C5D45C322CBD}"/>
              </a:ext>
            </a:extLst>
          </p:cNvPr>
          <p:cNvSpPr txBox="1"/>
          <p:nvPr/>
        </p:nvSpPr>
        <p:spPr>
          <a:xfrm>
            <a:off x="609490" y="4422394"/>
            <a:ext cx="10967459" cy="1477328"/>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Key Questions:</a:t>
            </a:r>
            <a:endParaRPr lang="en-US"/>
          </a:p>
          <a:p>
            <a:pPr marL="228600" indent="-228600">
              <a:buFont typeface=""/>
              <a:buChar char="•"/>
            </a:pPr>
            <a:r>
              <a:rPr lang="en-US"/>
              <a:t>How does increasing model parameters, training data, or computation affect model performance?</a:t>
            </a:r>
          </a:p>
          <a:p>
            <a:pPr marL="228600" indent="-228600">
              <a:buFont typeface=""/>
              <a:buChar char="•"/>
            </a:pPr>
            <a:r>
              <a:rPr lang="en-US"/>
              <a:t>How can we optimally allocate compute to achieve the best performance?</a:t>
            </a:r>
          </a:p>
          <a:p>
            <a:r>
              <a:rPr lang="en-US" b="1">
                <a:ea typeface="+mn-lt"/>
                <a:cs typeface="+mn-lt"/>
              </a:rPr>
              <a:t>Key Insight</a:t>
            </a:r>
            <a:r>
              <a:rPr lang="en-US">
                <a:ea typeface="+mn-lt"/>
                <a:cs typeface="+mn-lt"/>
              </a:rPr>
              <a:t>:</a:t>
            </a:r>
          </a:p>
          <a:p>
            <a:r>
              <a:rPr lang="en-US">
                <a:ea typeface="+mn-lt"/>
                <a:cs typeface="+mn-lt"/>
              </a:rPr>
              <a:t>There are predictable </a:t>
            </a:r>
            <a:r>
              <a:rPr lang="en-US" b="1">
                <a:ea typeface="+mn-lt"/>
                <a:cs typeface="+mn-lt"/>
              </a:rPr>
              <a:t>power-law relationships</a:t>
            </a:r>
            <a:r>
              <a:rPr lang="en-US">
                <a:ea typeface="+mn-lt"/>
                <a:cs typeface="+mn-lt"/>
              </a:rPr>
              <a:t> between model performance and the scaling factors.</a:t>
            </a:r>
            <a:endParaRPr lang="en-US"/>
          </a:p>
        </p:txBody>
      </p:sp>
      <p:pic>
        <p:nvPicPr>
          <p:cNvPr id="2" name="Picture 1" descr="A close-up of a white card&#10;&#10;Description automatically generated">
            <a:extLst>
              <a:ext uri="{FF2B5EF4-FFF2-40B4-BE49-F238E27FC236}">
                <a16:creationId xmlns:a16="http://schemas.microsoft.com/office/drawing/2014/main" id="{0B5A962D-1534-7BC5-2700-D409D80D26C0}"/>
              </a:ext>
            </a:extLst>
          </p:cNvPr>
          <p:cNvPicPr>
            <a:picLocks noChangeAspect="1"/>
          </p:cNvPicPr>
          <p:nvPr/>
        </p:nvPicPr>
        <p:blipFill>
          <a:blip r:embed="rId5"/>
          <a:stretch>
            <a:fillRect/>
          </a:stretch>
        </p:blipFill>
        <p:spPr>
          <a:xfrm>
            <a:off x="2917157" y="1000125"/>
            <a:ext cx="5538537" cy="3286125"/>
          </a:xfrm>
          <a:prstGeom prst="rect">
            <a:avLst/>
          </a:prstGeom>
        </p:spPr>
      </p:pic>
    </p:spTree>
    <p:extLst>
      <p:ext uri="{BB962C8B-B14F-4D97-AF65-F5344CB8AC3E}">
        <p14:creationId xmlns:p14="http://schemas.microsoft.com/office/powerpoint/2010/main" val="311189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r>
              <a:rPr lang="en-US" sz="1000">
                <a:solidFill>
                  <a:schemeClr val="bg1"/>
                </a:solidFill>
                <a:ea typeface="+mn-lt"/>
                <a:cs typeface="+mn-lt"/>
              </a:rPr>
              <a:t>Scaling Laws for Neural Language Models (</a:t>
            </a:r>
            <a:r>
              <a:rPr lang="en-US" sz="1000" err="1">
                <a:solidFill>
                  <a:schemeClr val="bg1"/>
                </a:solidFill>
                <a:ea typeface="+mn-lt"/>
                <a:cs typeface="+mn-lt"/>
              </a:rPr>
              <a:t>Arxiv</a:t>
            </a:r>
            <a:r>
              <a:rPr lang="en-US" sz="1000">
                <a:solidFill>
                  <a:schemeClr val="bg1"/>
                </a:solidFill>
                <a:ea typeface="+mn-lt"/>
                <a:cs typeface="+mn-lt"/>
              </a:rPr>
              <a:t>, 2020, OpenAI)</a:t>
            </a: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529714" y="380879"/>
            <a:ext cx="667601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Notations</a:t>
            </a:r>
            <a:endParaRPr lang="en-US"/>
          </a:p>
        </p:txBody>
      </p:sp>
      <p:pic>
        <p:nvPicPr>
          <p:cNvPr id="5" name="Picture 4" descr="A white text with black text&#10;&#10;Description automatically generated">
            <a:extLst>
              <a:ext uri="{FF2B5EF4-FFF2-40B4-BE49-F238E27FC236}">
                <a16:creationId xmlns:a16="http://schemas.microsoft.com/office/drawing/2014/main" id="{1BF363B4-7115-C561-9A06-67553C0290A0}"/>
              </a:ext>
            </a:extLst>
          </p:cNvPr>
          <p:cNvPicPr>
            <a:picLocks noChangeAspect="1"/>
          </p:cNvPicPr>
          <p:nvPr/>
        </p:nvPicPr>
        <p:blipFill>
          <a:blip r:embed="rId5"/>
          <a:stretch>
            <a:fillRect/>
          </a:stretch>
        </p:blipFill>
        <p:spPr>
          <a:xfrm>
            <a:off x="1719649" y="1394628"/>
            <a:ext cx="8320216" cy="4305583"/>
          </a:xfrm>
          <a:prstGeom prst="rect">
            <a:avLst/>
          </a:prstGeom>
        </p:spPr>
      </p:pic>
    </p:spTree>
    <p:extLst>
      <p:ext uri="{BB962C8B-B14F-4D97-AF65-F5344CB8AC3E}">
        <p14:creationId xmlns:p14="http://schemas.microsoft.com/office/powerpoint/2010/main" val="3834049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r>
              <a:rPr lang="en-US" sz="1000">
                <a:solidFill>
                  <a:schemeClr val="bg1"/>
                </a:solidFill>
                <a:ea typeface="+mn-lt"/>
                <a:cs typeface="+mn-lt"/>
              </a:rPr>
              <a:t>Scaling Laws for Neural Language Models (</a:t>
            </a:r>
            <a:r>
              <a:rPr lang="en-US" sz="1000" err="1">
                <a:solidFill>
                  <a:schemeClr val="bg1"/>
                </a:solidFill>
                <a:ea typeface="+mn-lt"/>
                <a:cs typeface="+mn-lt"/>
              </a:rPr>
              <a:t>Arxiv</a:t>
            </a:r>
            <a:r>
              <a:rPr lang="en-US" sz="1000">
                <a:solidFill>
                  <a:schemeClr val="bg1"/>
                </a:solidFill>
                <a:ea typeface="+mn-lt"/>
                <a:cs typeface="+mn-lt"/>
              </a:rPr>
              <a:t>, 2020, OpenAI)</a:t>
            </a: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1509205"/>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529714" y="380879"/>
            <a:ext cx="667601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Summary of Scaling Laws</a:t>
            </a:r>
            <a:endParaRPr lang="en-US"/>
          </a:p>
        </p:txBody>
      </p:sp>
      <p:sp>
        <p:nvSpPr>
          <p:cNvPr id="4" name="TextBox 3">
            <a:extLst>
              <a:ext uri="{FF2B5EF4-FFF2-40B4-BE49-F238E27FC236}">
                <a16:creationId xmlns:a16="http://schemas.microsoft.com/office/drawing/2014/main" id="{C6948CA8-D772-0060-46EF-C5D45C322CBD}"/>
              </a:ext>
            </a:extLst>
          </p:cNvPr>
          <p:cNvSpPr txBox="1"/>
          <p:nvPr/>
        </p:nvSpPr>
        <p:spPr>
          <a:xfrm>
            <a:off x="557535" y="1714697"/>
            <a:ext cx="10967459"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ea typeface="+mn-lt"/>
                <a:cs typeface="+mn-lt"/>
              </a:rPr>
              <a:t>For models with a limited number of parameters, trained to convergence on sufficiently large datasets:</a:t>
            </a:r>
            <a:endParaRPr lang="en-US"/>
          </a:p>
        </p:txBody>
      </p:sp>
      <p:pic>
        <p:nvPicPr>
          <p:cNvPr id="5" name="Picture 4">
            <a:extLst>
              <a:ext uri="{FF2B5EF4-FFF2-40B4-BE49-F238E27FC236}">
                <a16:creationId xmlns:a16="http://schemas.microsoft.com/office/drawing/2014/main" id="{80A0553F-51E6-D5AF-50CD-14D70953E609}"/>
              </a:ext>
            </a:extLst>
          </p:cNvPr>
          <p:cNvPicPr>
            <a:picLocks noChangeAspect="1"/>
          </p:cNvPicPr>
          <p:nvPr/>
        </p:nvPicPr>
        <p:blipFill>
          <a:blip r:embed="rId5"/>
          <a:stretch>
            <a:fillRect/>
          </a:stretch>
        </p:blipFill>
        <p:spPr>
          <a:xfrm>
            <a:off x="1544349" y="2246602"/>
            <a:ext cx="8982075" cy="390525"/>
          </a:xfrm>
          <a:prstGeom prst="rect">
            <a:avLst/>
          </a:prstGeom>
        </p:spPr>
      </p:pic>
      <p:sp>
        <p:nvSpPr>
          <p:cNvPr id="6" name="Google Shape;78;p15">
            <a:extLst>
              <a:ext uri="{FF2B5EF4-FFF2-40B4-BE49-F238E27FC236}">
                <a16:creationId xmlns:a16="http://schemas.microsoft.com/office/drawing/2014/main" id="{DFAED880-0A6E-3F46-0423-D6C0CFC7404D}"/>
              </a:ext>
            </a:extLst>
          </p:cNvPr>
          <p:cNvSpPr/>
          <p:nvPr/>
        </p:nvSpPr>
        <p:spPr>
          <a:xfrm>
            <a:off x="82819" y="2704159"/>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7" name="TextBox 6">
            <a:extLst>
              <a:ext uri="{FF2B5EF4-FFF2-40B4-BE49-F238E27FC236}">
                <a16:creationId xmlns:a16="http://schemas.microsoft.com/office/drawing/2014/main" id="{8B92EC1E-272C-E505-7FBB-C916A5F5D238}"/>
              </a:ext>
            </a:extLst>
          </p:cNvPr>
          <p:cNvSpPr txBox="1"/>
          <p:nvPr/>
        </p:nvSpPr>
        <p:spPr>
          <a:xfrm>
            <a:off x="557535" y="2909651"/>
            <a:ext cx="7330641"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  For large models trained with a limited dataset with early stopping:</a:t>
            </a:r>
            <a:endParaRPr lang="en-US"/>
          </a:p>
        </p:txBody>
      </p:sp>
      <p:pic>
        <p:nvPicPr>
          <p:cNvPr id="9" name="Picture 8" descr="A number with black numbers&#10;&#10;Description automatically generated">
            <a:extLst>
              <a:ext uri="{FF2B5EF4-FFF2-40B4-BE49-F238E27FC236}">
                <a16:creationId xmlns:a16="http://schemas.microsoft.com/office/drawing/2014/main" id="{A8C961C5-15A9-4ACC-6C4E-36F670E5A549}"/>
              </a:ext>
            </a:extLst>
          </p:cNvPr>
          <p:cNvPicPr>
            <a:picLocks noChangeAspect="1"/>
          </p:cNvPicPr>
          <p:nvPr/>
        </p:nvPicPr>
        <p:blipFill>
          <a:blip r:embed="rId6"/>
          <a:stretch>
            <a:fillRect/>
          </a:stretch>
        </p:blipFill>
        <p:spPr>
          <a:xfrm>
            <a:off x="2209367" y="3367953"/>
            <a:ext cx="7773266" cy="459798"/>
          </a:xfrm>
          <a:prstGeom prst="rect">
            <a:avLst/>
          </a:prstGeom>
        </p:spPr>
      </p:pic>
      <p:sp>
        <p:nvSpPr>
          <p:cNvPr id="10" name="Google Shape;78;p15">
            <a:extLst>
              <a:ext uri="{FF2B5EF4-FFF2-40B4-BE49-F238E27FC236}">
                <a16:creationId xmlns:a16="http://schemas.microsoft.com/office/drawing/2014/main" id="{DE81FEF3-63E7-E159-9A62-E9AECBF363A5}"/>
              </a:ext>
            </a:extLst>
          </p:cNvPr>
          <p:cNvSpPr/>
          <p:nvPr/>
        </p:nvSpPr>
        <p:spPr>
          <a:xfrm>
            <a:off x="74159" y="3803863"/>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1" name="TextBox 10">
            <a:extLst>
              <a:ext uri="{FF2B5EF4-FFF2-40B4-BE49-F238E27FC236}">
                <a16:creationId xmlns:a16="http://schemas.microsoft.com/office/drawing/2014/main" id="{52B5EFCE-F82E-3ABE-1DC7-B174C65DD91A}"/>
              </a:ext>
            </a:extLst>
          </p:cNvPr>
          <p:cNvSpPr txBox="1"/>
          <p:nvPr/>
        </p:nvSpPr>
        <p:spPr>
          <a:xfrm>
            <a:off x="557534" y="3957868"/>
            <a:ext cx="10967459"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3.  When training with a limited amount of compute, a sufficiently large dataset, an optimally-sized</a:t>
            </a:r>
            <a:endParaRPr lang="en-US"/>
          </a:p>
          <a:p>
            <a:r>
              <a:rPr lang="en-US">
                <a:ea typeface="+mn-lt"/>
                <a:cs typeface="+mn-lt"/>
              </a:rPr>
              <a:t>     model, and a sufficiently small batch size:</a:t>
            </a:r>
            <a:endParaRPr lang="en-US"/>
          </a:p>
        </p:txBody>
      </p:sp>
      <p:pic>
        <p:nvPicPr>
          <p:cNvPr id="13" name="Picture 12">
            <a:extLst>
              <a:ext uri="{FF2B5EF4-FFF2-40B4-BE49-F238E27FC236}">
                <a16:creationId xmlns:a16="http://schemas.microsoft.com/office/drawing/2014/main" id="{6EFB7F93-6275-EAD5-6602-BE3CA885FFF8}"/>
              </a:ext>
            </a:extLst>
          </p:cNvPr>
          <p:cNvPicPr>
            <a:picLocks noChangeAspect="1"/>
          </p:cNvPicPr>
          <p:nvPr/>
        </p:nvPicPr>
        <p:blipFill>
          <a:blip r:embed="rId7"/>
          <a:stretch>
            <a:fillRect/>
          </a:stretch>
        </p:blipFill>
        <p:spPr>
          <a:xfrm>
            <a:off x="2112386" y="4671872"/>
            <a:ext cx="7404389" cy="471921"/>
          </a:xfrm>
          <a:prstGeom prst="rect">
            <a:avLst/>
          </a:prstGeom>
        </p:spPr>
      </p:pic>
      <p:sp>
        <p:nvSpPr>
          <p:cNvPr id="2" name="TextBox 1">
            <a:extLst>
              <a:ext uri="{FF2B5EF4-FFF2-40B4-BE49-F238E27FC236}">
                <a16:creationId xmlns:a16="http://schemas.microsoft.com/office/drawing/2014/main" id="{2D865B25-C506-F1B0-2A16-5ACFB15D4A71}"/>
              </a:ext>
            </a:extLst>
          </p:cNvPr>
          <p:cNvSpPr txBox="1"/>
          <p:nvPr/>
        </p:nvSpPr>
        <p:spPr>
          <a:xfrm>
            <a:off x="564293" y="5383427"/>
            <a:ext cx="94158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Note: The precise numerical values of constants related to N, D and C depend on the vocabulary size and tokenization and hence do not have a fundamental meaning.</a:t>
            </a:r>
          </a:p>
        </p:txBody>
      </p:sp>
    </p:spTree>
    <p:extLst>
      <p:ext uri="{BB962C8B-B14F-4D97-AF65-F5344CB8AC3E}">
        <p14:creationId xmlns:p14="http://schemas.microsoft.com/office/powerpoint/2010/main" val="942090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r>
              <a:rPr lang="en-US" sz="1000">
                <a:solidFill>
                  <a:schemeClr val="bg1"/>
                </a:solidFill>
                <a:ea typeface="+mn-lt"/>
                <a:cs typeface="+mn-lt"/>
              </a:rPr>
              <a:t>Scaling Laws for Neural Language Models (</a:t>
            </a:r>
            <a:r>
              <a:rPr lang="en-US" sz="1000" err="1">
                <a:solidFill>
                  <a:schemeClr val="bg1"/>
                </a:solidFill>
                <a:ea typeface="+mn-lt"/>
                <a:cs typeface="+mn-lt"/>
              </a:rPr>
              <a:t>Arxiv</a:t>
            </a:r>
            <a:r>
              <a:rPr lang="en-US" sz="1000">
                <a:solidFill>
                  <a:schemeClr val="bg1"/>
                </a:solidFill>
                <a:ea typeface="+mn-lt"/>
                <a:cs typeface="+mn-lt"/>
              </a:rPr>
              <a:t>, 2020, OpenAI)</a:t>
            </a: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555691" y="380879"/>
            <a:ext cx="853771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Main Finding #1: Smooth Power Laws</a:t>
            </a:r>
            <a:endParaRPr lang="en-US"/>
          </a:p>
        </p:txBody>
      </p:sp>
      <p:pic>
        <p:nvPicPr>
          <p:cNvPr id="5" name="Picture 4">
            <a:extLst>
              <a:ext uri="{FF2B5EF4-FFF2-40B4-BE49-F238E27FC236}">
                <a16:creationId xmlns:a16="http://schemas.microsoft.com/office/drawing/2014/main" id="{54E41541-5CC6-A3E2-7A5F-CC093CFC6BD7}"/>
              </a:ext>
            </a:extLst>
          </p:cNvPr>
          <p:cNvPicPr>
            <a:picLocks noChangeAspect="1"/>
          </p:cNvPicPr>
          <p:nvPr/>
        </p:nvPicPr>
        <p:blipFill>
          <a:blip r:embed="rId5"/>
          <a:stretch>
            <a:fillRect/>
          </a:stretch>
        </p:blipFill>
        <p:spPr>
          <a:xfrm>
            <a:off x="2229696" y="2441852"/>
            <a:ext cx="7088459" cy="2311788"/>
          </a:xfrm>
          <a:prstGeom prst="rect">
            <a:avLst/>
          </a:prstGeom>
        </p:spPr>
      </p:pic>
      <p:sp>
        <p:nvSpPr>
          <p:cNvPr id="6" name="TextBox 5">
            <a:extLst>
              <a:ext uri="{FF2B5EF4-FFF2-40B4-BE49-F238E27FC236}">
                <a16:creationId xmlns:a16="http://schemas.microsoft.com/office/drawing/2014/main" id="{7C5AEF94-0CF3-6FCD-4F2D-B71F1C9F41FF}"/>
              </a:ext>
            </a:extLst>
          </p:cNvPr>
          <p:cNvSpPr txBox="1"/>
          <p:nvPr/>
        </p:nvSpPr>
        <p:spPr>
          <a:xfrm>
            <a:off x="1298569" y="4860622"/>
            <a:ext cx="950827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Language modeling performance improves smoothly as the model size, dataset set size, and amount of compute used for training increase. For </a:t>
            </a:r>
            <a:r>
              <a:rPr lang="en-US" sz="1400" b="1"/>
              <a:t>optimal performance</a:t>
            </a:r>
            <a:r>
              <a:rPr lang="en-US" sz="1400"/>
              <a:t>, all three factors must be </a:t>
            </a:r>
            <a:r>
              <a:rPr lang="en-US" sz="1400" b="1"/>
              <a:t>scaled up in tandem</a:t>
            </a:r>
            <a:r>
              <a:rPr lang="en-US" sz="1400"/>
              <a:t>. Empirical performance has a power-law relationship with each individual factor when not bottlenecked by the other two.</a:t>
            </a:r>
            <a:endParaRPr lang="en-US"/>
          </a:p>
        </p:txBody>
      </p:sp>
      <p:sp>
        <p:nvSpPr>
          <p:cNvPr id="2" name="TextBox 1">
            <a:extLst>
              <a:ext uri="{FF2B5EF4-FFF2-40B4-BE49-F238E27FC236}">
                <a16:creationId xmlns:a16="http://schemas.microsoft.com/office/drawing/2014/main" id="{76A89FCB-5FF9-C7CC-CC61-2DE1C444758F}"/>
              </a:ext>
            </a:extLst>
          </p:cNvPr>
          <p:cNvSpPr txBox="1"/>
          <p:nvPr/>
        </p:nvSpPr>
        <p:spPr>
          <a:xfrm>
            <a:off x="940378" y="1295400"/>
            <a:ext cx="9601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a:t>Performance has a power-law relationship with each of the three scale factors N, D, C when not bottlenecked by the other two, with trends spanning more than six orders of magnitude.</a:t>
            </a:r>
            <a:endParaRPr lang="en-US"/>
          </a:p>
        </p:txBody>
      </p:sp>
    </p:spTree>
    <p:extLst>
      <p:ext uri="{BB962C8B-B14F-4D97-AF65-F5344CB8AC3E}">
        <p14:creationId xmlns:p14="http://schemas.microsoft.com/office/powerpoint/2010/main" val="2966132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r>
              <a:rPr lang="en-US" sz="1000">
                <a:solidFill>
                  <a:schemeClr val="bg1"/>
                </a:solidFill>
                <a:ea typeface="+mn-lt"/>
                <a:cs typeface="+mn-lt"/>
              </a:rPr>
              <a:t>GPT-4 Technical Report (</a:t>
            </a:r>
            <a:r>
              <a:rPr lang="en-US" sz="1000" err="1">
                <a:solidFill>
                  <a:schemeClr val="bg1"/>
                </a:solidFill>
                <a:ea typeface="+mn-lt"/>
                <a:cs typeface="+mn-lt"/>
              </a:rPr>
              <a:t>Arxiv</a:t>
            </a:r>
            <a:r>
              <a:rPr lang="en-US" sz="1000">
                <a:solidFill>
                  <a:schemeClr val="bg1"/>
                </a:solidFill>
                <a:ea typeface="+mn-lt"/>
                <a:cs typeface="+mn-lt"/>
              </a:rPr>
              <a:t>, 2024, OpenAI)</a:t>
            </a: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555691" y="380879"/>
            <a:ext cx="1093698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Predictive Ability of Power Laws</a:t>
            </a:r>
            <a:endParaRPr lang="en-US"/>
          </a:p>
        </p:txBody>
      </p:sp>
      <p:pic>
        <p:nvPicPr>
          <p:cNvPr id="4" name="Picture 3" descr="A graph with a line&#10;&#10;Description automatically generated">
            <a:extLst>
              <a:ext uri="{FF2B5EF4-FFF2-40B4-BE49-F238E27FC236}">
                <a16:creationId xmlns:a16="http://schemas.microsoft.com/office/drawing/2014/main" id="{E8AAE365-4642-A22C-4C4D-B4B6C6E42BAB}"/>
              </a:ext>
            </a:extLst>
          </p:cNvPr>
          <p:cNvPicPr>
            <a:picLocks noChangeAspect="1"/>
          </p:cNvPicPr>
          <p:nvPr/>
        </p:nvPicPr>
        <p:blipFill>
          <a:blip r:embed="rId5"/>
          <a:stretch>
            <a:fillRect/>
          </a:stretch>
        </p:blipFill>
        <p:spPr>
          <a:xfrm>
            <a:off x="487963" y="1197061"/>
            <a:ext cx="5377506" cy="3259095"/>
          </a:xfrm>
          <a:prstGeom prst="rect">
            <a:avLst/>
          </a:prstGeom>
        </p:spPr>
      </p:pic>
      <p:pic>
        <p:nvPicPr>
          <p:cNvPr id="8" name="Picture 7" descr="A graph of a graph&#10;&#10;Description automatically generated">
            <a:extLst>
              <a:ext uri="{FF2B5EF4-FFF2-40B4-BE49-F238E27FC236}">
                <a16:creationId xmlns:a16="http://schemas.microsoft.com/office/drawing/2014/main" id="{BE019BFF-7611-680C-EA46-709CA3FC0C61}"/>
              </a:ext>
            </a:extLst>
          </p:cNvPr>
          <p:cNvPicPr>
            <a:picLocks noChangeAspect="1"/>
          </p:cNvPicPr>
          <p:nvPr/>
        </p:nvPicPr>
        <p:blipFill>
          <a:blip r:embed="rId6"/>
          <a:stretch>
            <a:fillRect/>
          </a:stretch>
        </p:blipFill>
        <p:spPr>
          <a:xfrm>
            <a:off x="5928539" y="1196289"/>
            <a:ext cx="5689515" cy="3260641"/>
          </a:xfrm>
          <a:prstGeom prst="rect">
            <a:avLst/>
          </a:prstGeom>
        </p:spPr>
      </p:pic>
      <p:sp>
        <p:nvSpPr>
          <p:cNvPr id="9" name="TextBox 8">
            <a:extLst>
              <a:ext uri="{FF2B5EF4-FFF2-40B4-BE49-F238E27FC236}">
                <a16:creationId xmlns:a16="http://schemas.microsoft.com/office/drawing/2014/main" id="{C082BA54-A33C-D37A-DB57-B23070C34840}"/>
              </a:ext>
            </a:extLst>
          </p:cNvPr>
          <p:cNvSpPr txBox="1"/>
          <p:nvPr/>
        </p:nvSpPr>
        <p:spPr>
          <a:xfrm>
            <a:off x="378942" y="4693509"/>
            <a:ext cx="559812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Performance of GPT-4 and smaller models. The metric is final loss on a dataset derived from the internal codebase. This is a large dataset of code tokens which is not contained in the training set. It was chosen because it tends to be less noisy than other measures across different amounts of training compute. The x-axis is training compute normalized so that GPT-4 is 1.</a:t>
            </a:r>
          </a:p>
        </p:txBody>
      </p:sp>
      <p:sp>
        <p:nvSpPr>
          <p:cNvPr id="11" name="TextBox 10">
            <a:extLst>
              <a:ext uri="{FF2B5EF4-FFF2-40B4-BE49-F238E27FC236}">
                <a16:creationId xmlns:a16="http://schemas.microsoft.com/office/drawing/2014/main" id="{55448023-0D3F-AB7B-5BEA-365AEDA227B1}"/>
              </a:ext>
            </a:extLst>
          </p:cNvPr>
          <p:cNvSpPr txBox="1"/>
          <p:nvPr/>
        </p:nvSpPr>
        <p:spPr>
          <a:xfrm>
            <a:off x="6093941" y="4786183"/>
            <a:ext cx="560584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Performance of GPT-4 and smaller models. The metric is mean log pass rate on a subset of the </a:t>
            </a:r>
            <a:r>
              <a:rPr lang="en-US" sz="1200" err="1"/>
              <a:t>HumanEval</a:t>
            </a:r>
            <a:r>
              <a:rPr lang="en-US" sz="1200"/>
              <a:t> dataset. A power law fit to the smaller models (excluding GPT-4) is shown as the dotted line; this fit accurately predicts GPT-4’s performance. The x-axis is training compute normalized so that GPT-4 is 1.</a:t>
            </a:r>
          </a:p>
        </p:txBody>
      </p:sp>
    </p:spTree>
    <p:extLst>
      <p:ext uri="{BB962C8B-B14F-4D97-AF65-F5344CB8AC3E}">
        <p14:creationId xmlns:p14="http://schemas.microsoft.com/office/powerpoint/2010/main" val="1188547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r>
              <a:rPr lang="en-US" sz="1000">
                <a:solidFill>
                  <a:schemeClr val="bg1"/>
                </a:solidFill>
                <a:ea typeface="+mn-lt"/>
                <a:cs typeface="+mn-lt"/>
              </a:rPr>
              <a:t>Scaling Laws for Autoregressive Generative Modeling (Arxiv, 2020, OpenAI)</a:t>
            </a: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555691" y="380879"/>
            <a:ext cx="1093698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Universality of Power Laws (reducible vs irreducible loss)</a:t>
            </a:r>
            <a:endParaRPr lang="en-US"/>
          </a:p>
        </p:txBody>
      </p:sp>
      <p:pic>
        <p:nvPicPr>
          <p:cNvPr id="2" name="Picture 1">
            <a:extLst>
              <a:ext uri="{FF2B5EF4-FFF2-40B4-BE49-F238E27FC236}">
                <a16:creationId xmlns:a16="http://schemas.microsoft.com/office/drawing/2014/main" id="{A9B5D21D-779B-1AF1-60AC-5A23108EF922}"/>
              </a:ext>
            </a:extLst>
          </p:cNvPr>
          <p:cNvPicPr>
            <a:picLocks noChangeAspect="1"/>
          </p:cNvPicPr>
          <p:nvPr/>
        </p:nvPicPr>
        <p:blipFill>
          <a:blip r:embed="rId5"/>
          <a:stretch>
            <a:fillRect/>
          </a:stretch>
        </p:blipFill>
        <p:spPr>
          <a:xfrm>
            <a:off x="1924050" y="1088861"/>
            <a:ext cx="7924800" cy="4023052"/>
          </a:xfrm>
          <a:prstGeom prst="rect">
            <a:avLst/>
          </a:prstGeom>
        </p:spPr>
      </p:pic>
      <p:pic>
        <p:nvPicPr>
          <p:cNvPr id="4" name="Picture 3" descr="A black symbols on a white background&#10;&#10;Description automatically generated">
            <a:extLst>
              <a:ext uri="{FF2B5EF4-FFF2-40B4-BE49-F238E27FC236}">
                <a16:creationId xmlns:a16="http://schemas.microsoft.com/office/drawing/2014/main" id="{26CA675D-90D8-66E5-95E4-77480E1B5BE8}"/>
              </a:ext>
            </a:extLst>
          </p:cNvPr>
          <p:cNvPicPr>
            <a:picLocks noChangeAspect="1"/>
          </p:cNvPicPr>
          <p:nvPr/>
        </p:nvPicPr>
        <p:blipFill>
          <a:blip r:embed="rId6"/>
          <a:stretch>
            <a:fillRect/>
          </a:stretch>
        </p:blipFill>
        <p:spPr>
          <a:xfrm>
            <a:off x="4252913" y="5224463"/>
            <a:ext cx="3434832" cy="904875"/>
          </a:xfrm>
          <a:prstGeom prst="rect">
            <a:avLst/>
          </a:prstGeom>
        </p:spPr>
      </p:pic>
    </p:spTree>
    <p:extLst>
      <p:ext uri="{BB962C8B-B14F-4D97-AF65-F5344CB8AC3E}">
        <p14:creationId xmlns:p14="http://schemas.microsoft.com/office/powerpoint/2010/main" val="764411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r>
              <a:rPr lang="en-US" sz="1000">
                <a:solidFill>
                  <a:schemeClr val="bg1"/>
                </a:solidFill>
                <a:ea typeface="+mn-lt"/>
                <a:cs typeface="+mn-lt"/>
              </a:rPr>
              <a:t>Scaling Laws for Neural Language Models (</a:t>
            </a:r>
            <a:r>
              <a:rPr lang="en-US" sz="1000" err="1">
                <a:solidFill>
                  <a:schemeClr val="bg1"/>
                </a:solidFill>
                <a:ea typeface="+mn-lt"/>
                <a:cs typeface="+mn-lt"/>
              </a:rPr>
              <a:t>Arxiv</a:t>
            </a:r>
            <a:r>
              <a:rPr lang="en-US" sz="1000">
                <a:solidFill>
                  <a:schemeClr val="bg1"/>
                </a:solidFill>
                <a:ea typeface="+mn-lt"/>
                <a:cs typeface="+mn-lt"/>
              </a:rPr>
              <a:t>, 2020, OpenAI)</a:t>
            </a: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555691" y="380879"/>
            <a:ext cx="1108114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Main Finding #2: Model Shape (Mostly) Does Not Matter</a:t>
            </a:r>
          </a:p>
        </p:txBody>
      </p:sp>
      <p:pic>
        <p:nvPicPr>
          <p:cNvPr id="5" name="Picture 4">
            <a:extLst>
              <a:ext uri="{FF2B5EF4-FFF2-40B4-BE49-F238E27FC236}">
                <a16:creationId xmlns:a16="http://schemas.microsoft.com/office/drawing/2014/main" id="{A57EDFF6-0210-EA33-A292-B3B801784848}"/>
              </a:ext>
            </a:extLst>
          </p:cNvPr>
          <p:cNvPicPr>
            <a:picLocks noChangeAspect="1"/>
          </p:cNvPicPr>
          <p:nvPr/>
        </p:nvPicPr>
        <p:blipFill>
          <a:blip r:embed="rId5"/>
          <a:stretch>
            <a:fillRect/>
          </a:stretch>
        </p:blipFill>
        <p:spPr>
          <a:xfrm>
            <a:off x="720811" y="2404067"/>
            <a:ext cx="10266406" cy="2750083"/>
          </a:xfrm>
          <a:prstGeom prst="rect">
            <a:avLst/>
          </a:prstGeom>
        </p:spPr>
      </p:pic>
      <p:sp>
        <p:nvSpPr>
          <p:cNvPr id="7" name="TextBox 6">
            <a:extLst>
              <a:ext uri="{FF2B5EF4-FFF2-40B4-BE49-F238E27FC236}">
                <a16:creationId xmlns:a16="http://schemas.microsoft.com/office/drawing/2014/main" id="{162077F6-DF76-151F-7F66-E0398F74833B}"/>
              </a:ext>
            </a:extLst>
          </p:cNvPr>
          <p:cNvSpPr txBox="1"/>
          <p:nvPr/>
        </p:nvSpPr>
        <p:spPr>
          <a:xfrm>
            <a:off x="1068860" y="1305697"/>
            <a:ext cx="919960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a:t>Performance depends very mildly on model shape when the total number of non-embedding parameters N is held fixed. The loss varies only a few percent over a wide range of shapes.</a:t>
            </a:r>
          </a:p>
        </p:txBody>
      </p:sp>
    </p:spTree>
    <p:extLst>
      <p:ext uri="{BB962C8B-B14F-4D97-AF65-F5344CB8AC3E}">
        <p14:creationId xmlns:p14="http://schemas.microsoft.com/office/powerpoint/2010/main" val="1487979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r>
              <a:rPr lang="en-US" sz="1000">
                <a:solidFill>
                  <a:schemeClr val="bg1"/>
                </a:solidFill>
                <a:ea typeface="+mn-lt"/>
                <a:cs typeface="+mn-lt"/>
              </a:rPr>
              <a:t>Scaling Laws for Neural Language Models (</a:t>
            </a:r>
            <a:r>
              <a:rPr lang="en-US" sz="1000" err="1">
                <a:solidFill>
                  <a:schemeClr val="bg1"/>
                </a:solidFill>
                <a:ea typeface="+mn-lt"/>
                <a:cs typeface="+mn-lt"/>
              </a:rPr>
              <a:t>Arxiv</a:t>
            </a:r>
            <a:r>
              <a:rPr lang="en-US" sz="1000">
                <a:solidFill>
                  <a:schemeClr val="bg1"/>
                </a:solidFill>
                <a:ea typeface="+mn-lt"/>
                <a:cs typeface="+mn-lt"/>
              </a:rPr>
              <a:t>, 2020, OpenAI)</a:t>
            </a: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555691" y="380879"/>
            <a:ext cx="853771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Main Finding #3: Sample Efficiency</a:t>
            </a:r>
            <a:endParaRPr lang="en-US"/>
          </a:p>
        </p:txBody>
      </p:sp>
      <p:sp>
        <p:nvSpPr>
          <p:cNvPr id="2" name="TextBox 1">
            <a:extLst>
              <a:ext uri="{FF2B5EF4-FFF2-40B4-BE49-F238E27FC236}">
                <a16:creationId xmlns:a16="http://schemas.microsoft.com/office/drawing/2014/main" id="{76A89FCB-5FF9-C7CC-CC61-2DE1C444758F}"/>
              </a:ext>
            </a:extLst>
          </p:cNvPr>
          <p:cNvSpPr txBox="1"/>
          <p:nvPr/>
        </p:nvSpPr>
        <p:spPr>
          <a:xfrm>
            <a:off x="940378" y="1295400"/>
            <a:ext cx="9601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a:cs typeface="Arial"/>
              </a:rPr>
              <a:t>Large models are more sample-efficient than small models, reaching the same level </a:t>
            </a:r>
            <a:br>
              <a:rPr lang="en-US" b="1" i="1">
                <a:cs typeface="Arial"/>
              </a:rPr>
            </a:br>
            <a:r>
              <a:rPr lang="en-US" b="1" i="1">
                <a:cs typeface="Arial"/>
              </a:rPr>
              <a:t> of performance with fewer optimization steps and using fewer data points.</a:t>
            </a:r>
            <a:endParaRPr lang="en-US" b="1" i="1"/>
          </a:p>
          <a:p>
            <a:pPr algn="ctr"/>
            <a:endParaRPr lang="en-US" b="1" i="1"/>
          </a:p>
        </p:txBody>
      </p:sp>
      <p:pic>
        <p:nvPicPr>
          <p:cNvPr id="4" name="Picture 3">
            <a:extLst>
              <a:ext uri="{FF2B5EF4-FFF2-40B4-BE49-F238E27FC236}">
                <a16:creationId xmlns:a16="http://schemas.microsoft.com/office/drawing/2014/main" id="{AD4870FB-2354-E309-ADA3-4398E5452F61}"/>
              </a:ext>
            </a:extLst>
          </p:cNvPr>
          <p:cNvPicPr>
            <a:picLocks noChangeAspect="1"/>
          </p:cNvPicPr>
          <p:nvPr/>
        </p:nvPicPr>
        <p:blipFill>
          <a:blip r:embed="rId5"/>
          <a:stretch>
            <a:fillRect/>
          </a:stretch>
        </p:blipFill>
        <p:spPr>
          <a:xfrm>
            <a:off x="2114877" y="2209297"/>
            <a:ext cx="7646772" cy="3184321"/>
          </a:xfrm>
          <a:prstGeom prst="rect">
            <a:avLst/>
          </a:prstGeom>
        </p:spPr>
      </p:pic>
    </p:spTree>
    <p:extLst>
      <p:ext uri="{BB962C8B-B14F-4D97-AF65-F5344CB8AC3E}">
        <p14:creationId xmlns:p14="http://schemas.microsoft.com/office/powerpoint/2010/main" val="2348035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560160" y="2062110"/>
            <a:ext cx="5954940" cy="4361010"/>
          </a:xfrm>
          <a:prstGeom prst="rect">
            <a:avLst/>
          </a:prstGeom>
          <a:noFill/>
          <a:ln w="0">
            <a:noFill/>
          </a:ln>
        </p:spPr>
        <p:style>
          <a:lnRef idx="0">
            <a:scrgbClr r="0" g="0" b="0"/>
          </a:lnRef>
          <a:fillRef idx="0">
            <a:scrgbClr r="0" g="0" b="0"/>
          </a:fillRef>
          <a:effectRef idx="0">
            <a:scrgbClr r="0" g="0" b="0"/>
          </a:effectRef>
          <a:fontRef idx="minor"/>
        </p:style>
        <p:txBody>
          <a:bodyPr/>
          <a:lstStyle/>
          <a:p>
            <a:r>
              <a:rPr lang="en-US"/>
              <a:t>To analyze the generalization phenomenon of overparametrized neural networks, the architecture is first simplified while ensuring the property of interest is preserved after the simplification.</a:t>
            </a:r>
          </a:p>
          <a:p>
            <a:endParaRPr lang="en-US"/>
          </a:p>
          <a:p>
            <a:r>
              <a:rPr lang="en-US"/>
              <a:t>Two-layer </a:t>
            </a:r>
            <a:r>
              <a:rPr lang="en-US" err="1"/>
              <a:t>ReLU</a:t>
            </a:r>
            <a:r>
              <a:rPr lang="en-US"/>
              <a:t> networks are chosen for this purpose since it exhibits same </a:t>
            </a:r>
            <a:r>
              <a:rPr lang="en-US" err="1"/>
              <a:t>behaviour</a:t>
            </a:r>
            <a:r>
              <a:rPr lang="en-US"/>
              <a:t> with over-parametrization as the more complex ResNet18 architecture.</a:t>
            </a:r>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5" name="Picture 4">
            <a:extLst>
              <a:ext uri="{FF2B5EF4-FFF2-40B4-BE49-F238E27FC236}">
                <a16:creationId xmlns:a16="http://schemas.microsoft.com/office/drawing/2014/main" id="{7856737D-A8F9-4065-C69A-84B97D2324EA}"/>
              </a:ext>
            </a:extLst>
          </p:cNvPr>
          <p:cNvPicPr>
            <a:picLocks noChangeAspect="1"/>
          </p:cNvPicPr>
          <p:nvPr/>
        </p:nvPicPr>
        <p:blipFill>
          <a:blip r:embed="rId5"/>
          <a:stretch>
            <a:fillRect/>
          </a:stretch>
        </p:blipFill>
        <p:spPr>
          <a:xfrm>
            <a:off x="6377441" y="2099370"/>
            <a:ext cx="5515659" cy="2412330"/>
          </a:xfrm>
          <a:prstGeom prst="rect">
            <a:avLst/>
          </a:prstGeom>
        </p:spPr>
      </p:pic>
      <p:sp>
        <p:nvSpPr>
          <p:cNvPr id="2" name="TextBox 1">
            <a:extLst>
              <a:ext uri="{FF2B5EF4-FFF2-40B4-BE49-F238E27FC236}">
                <a16:creationId xmlns:a16="http://schemas.microsoft.com/office/drawing/2014/main" id="{68913727-B8DC-CA88-5017-A3FBBCB6DF4F}"/>
              </a:ext>
            </a:extLst>
          </p:cNvPr>
          <p:cNvSpPr txBox="1"/>
          <p:nvPr/>
        </p:nvSpPr>
        <p:spPr>
          <a:xfrm>
            <a:off x="457828" y="380879"/>
            <a:ext cx="326857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Preliminaries</a:t>
            </a:r>
          </a:p>
        </p:txBody>
      </p:sp>
    </p:spTree>
    <p:extLst>
      <p:ext uri="{BB962C8B-B14F-4D97-AF65-F5344CB8AC3E}">
        <p14:creationId xmlns:p14="http://schemas.microsoft.com/office/powerpoint/2010/main" val="3066513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r>
              <a:rPr lang="en-US" sz="1000">
                <a:solidFill>
                  <a:schemeClr val="bg1"/>
                </a:solidFill>
                <a:ea typeface="+mn-lt"/>
                <a:cs typeface="+mn-lt"/>
              </a:rPr>
              <a:t>Scaling Laws for Neural Language Models (</a:t>
            </a:r>
            <a:r>
              <a:rPr lang="en-US" sz="1000" err="1">
                <a:solidFill>
                  <a:schemeClr val="bg1"/>
                </a:solidFill>
                <a:ea typeface="+mn-lt"/>
                <a:cs typeface="+mn-lt"/>
              </a:rPr>
              <a:t>Arxiv</a:t>
            </a:r>
            <a:r>
              <a:rPr lang="en-US" sz="1000">
                <a:solidFill>
                  <a:schemeClr val="bg1"/>
                </a:solidFill>
                <a:ea typeface="+mn-lt"/>
                <a:cs typeface="+mn-lt"/>
              </a:rPr>
              <a:t>, 2020, OpenAI)</a:t>
            </a: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555691" y="380879"/>
            <a:ext cx="1227563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Main Finding #4: Balance between Model Size &amp; Dataset Size</a:t>
            </a:r>
          </a:p>
        </p:txBody>
      </p:sp>
      <p:pic>
        <p:nvPicPr>
          <p:cNvPr id="5" name="Picture 4">
            <a:extLst>
              <a:ext uri="{FF2B5EF4-FFF2-40B4-BE49-F238E27FC236}">
                <a16:creationId xmlns:a16="http://schemas.microsoft.com/office/drawing/2014/main" id="{4C14F174-52F5-FD3D-8D4E-652CDF49A840}"/>
              </a:ext>
            </a:extLst>
          </p:cNvPr>
          <p:cNvPicPr>
            <a:picLocks noChangeAspect="1"/>
          </p:cNvPicPr>
          <p:nvPr/>
        </p:nvPicPr>
        <p:blipFill>
          <a:blip r:embed="rId5"/>
          <a:srcRect t="-120" r="50562"/>
          <a:stretch/>
        </p:blipFill>
        <p:spPr>
          <a:xfrm>
            <a:off x="1569168" y="2903065"/>
            <a:ext cx="4079705" cy="2517879"/>
          </a:xfrm>
          <a:prstGeom prst="rect">
            <a:avLst/>
          </a:prstGeom>
        </p:spPr>
      </p:pic>
      <p:pic>
        <p:nvPicPr>
          <p:cNvPr id="7" name="Picture 6" descr="A comparison of data sizes and data sizes&#10;&#10;Description automatically generated">
            <a:extLst>
              <a:ext uri="{FF2B5EF4-FFF2-40B4-BE49-F238E27FC236}">
                <a16:creationId xmlns:a16="http://schemas.microsoft.com/office/drawing/2014/main" id="{737BBA60-A733-1E17-2BBE-EBEC0398FBC9}"/>
              </a:ext>
            </a:extLst>
          </p:cNvPr>
          <p:cNvPicPr>
            <a:picLocks noChangeAspect="1"/>
          </p:cNvPicPr>
          <p:nvPr/>
        </p:nvPicPr>
        <p:blipFill>
          <a:blip r:embed="rId6"/>
          <a:srcRect t="244" r="50955"/>
          <a:stretch/>
        </p:blipFill>
        <p:spPr>
          <a:xfrm>
            <a:off x="6296798" y="2975146"/>
            <a:ext cx="4234146" cy="2445659"/>
          </a:xfrm>
          <a:prstGeom prst="rect">
            <a:avLst/>
          </a:prstGeom>
        </p:spPr>
      </p:pic>
      <p:pic>
        <p:nvPicPr>
          <p:cNvPr id="8" name="Picture 7">
            <a:extLst>
              <a:ext uri="{FF2B5EF4-FFF2-40B4-BE49-F238E27FC236}">
                <a16:creationId xmlns:a16="http://schemas.microsoft.com/office/drawing/2014/main" id="{C52EDBAF-5CE3-D60A-1033-7C2D363A05F5}"/>
              </a:ext>
            </a:extLst>
          </p:cNvPr>
          <p:cNvPicPr>
            <a:picLocks noChangeAspect="1"/>
          </p:cNvPicPr>
          <p:nvPr/>
        </p:nvPicPr>
        <p:blipFill>
          <a:blip r:embed="rId7"/>
          <a:stretch>
            <a:fillRect/>
          </a:stretch>
        </p:blipFill>
        <p:spPr>
          <a:xfrm>
            <a:off x="2658633" y="1927782"/>
            <a:ext cx="3495675" cy="828675"/>
          </a:xfrm>
          <a:prstGeom prst="rect">
            <a:avLst/>
          </a:prstGeom>
        </p:spPr>
      </p:pic>
      <p:sp>
        <p:nvSpPr>
          <p:cNvPr id="11" name="TextBox 10">
            <a:extLst>
              <a:ext uri="{FF2B5EF4-FFF2-40B4-BE49-F238E27FC236}">
                <a16:creationId xmlns:a16="http://schemas.microsoft.com/office/drawing/2014/main" id="{BDC6AAE3-6F59-70C6-5608-3B898E7512E0}"/>
              </a:ext>
            </a:extLst>
          </p:cNvPr>
          <p:cNvSpPr txBox="1"/>
          <p:nvPr/>
        </p:nvSpPr>
        <p:spPr>
          <a:xfrm>
            <a:off x="945293" y="1274806"/>
            <a:ext cx="10146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a:t>Performance improves predictably as long as we scale up N and D in tandem, but enters a regime of diminishing returns if either N or D is held fixed while the other increases.</a:t>
            </a:r>
            <a:endParaRPr lang="en-US"/>
          </a:p>
        </p:txBody>
      </p:sp>
      <p:sp>
        <p:nvSpPr>
          <p:cNvPr id="2" name="TextBox 1">
            <a:extLst>
              <a:ext uri="{FF2B5EF4-FFF2-40B4-BE49-F238E27FC236}">
                <a16:creationId xmlns:a16="http://schemas.microsoft.com/office/drawing/2014/main" id="{8A75D540-7222-BB1C-A265-0B6FC4488BB0}"/>
              </a:ext>
            </a:extLst>
          </p:cNvPr>
          <p:cNvSpPr txBox="1"/>
          <p:nvPr/>
        </p:nvSpPr>
        <p:spPr>
          <a:xfrm>
            <a:off x="1315995" y="5487687"/>
            <a:ext cx="45967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The early-stopped test loss L(N, D) varies predictably with the dataset size D and model size N according.</a:t>
            </a:r>
          </a:p>
        </p:txBody>
      </p:sp>
      <p:sp>
        <p:nvSpPr>
          <p:cNvPr id="4" name="TextBox 3">
            <a:extLst>
              <a:ext uri="{FF2B5EF4-FFF2-40B4-BE49-F238E27FC236}">
                <a16:creationId xmlns:a16="http://schemas.microsoft.com/office/drawing/2014/main" id="{DBE965C2-5C9B-1888-7186-EC96FDB62856}"/>
              </a:ext>
            </a:extLst>
          </p:cNvPr>
          <p:cNvSpPr txBox="1"/>
          <p:nvPr/>
        </p:nvSpPr>
        <p:spPr>
          <a:xfrm>
            <a:off x="6093940" y="5415607"/>
            <a:ext cx="528663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For large D, performance is a straight power law in N . For a smaller fixed D, performance stops improving as N increases and the model begins to overfit.</a:t>
            </a:r>
          </a:p>
        </p:txBody>
      </p:sp>
      <p:pic>
        <p:nvPicPr>
          <p:cNvPr id="6" name="Picture 5" descr="A table with numbers and letters&#10;&#10;Description automatically generated">
            <a:extLst>
              <a:ext uri="{FF2B5EF4-FFF2-40B4-BE49-F238E27FC236}">
                <a16:creationId xmlns:a16="http://schemas.microsoft.com/office/drawing/2014/main" id="{9895913B-644B-1AD1-AD1E-755FAB2EAE3D}"/>
              </a:ext>
            </a:extLst>
          </p:cNvPr>
          <p:cNvPicPr>
            <a:picLocks noChangeAspect="1"/>
          </p:cNvPicPr>
          <p:nvPr/>
        </p:nvPicPr>
        <p:blipFill>
          <a:blip r:embed="rId8"/>
          <a:stretch>
            <a:fillRect/>
          </a:stretch>
        </p:blipFill>
        <p:spPr>
          <a:xfrm>
            <a:off x="6486525" y="1924050"/>
            <a:ext cx="3409950" cy="828675"/>
          </a:xfrm>
          <a:prstGeom prst="rect">
            <a:avLst/>
          </a:prstGeom>
        </p:spPr>
      </p:pic>
    </p:spTree>
    <p:extLst>
      <p:ext uri="{BB962C8B-B14F-4D97-AF65-F5344CB8AC3E}">
        <p14:creationId xmlns:p14="http://schemas.microsoft.com/office/powerpoint/2010/main" val="3151771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r>
              <a:rPr lang="en-US" sz="1000">
                <a:solidFill>
                  <a:schemeClr val="bg1"/>
                </a:solidFill>
                <a:ea typeface="+mn-lt"/>
                <a:cs typeface="+mn-lt"/>
              </a:rPr>
              <a:t>Scaling Laws for Neural Language Models (</a:t>
            </a:r>
            <a:r>
              <a:rPr lang="en-US" sz="1000" err="1">
                <a:solidFill>
                  <a:schemeClr val="bg1"/>
                </a:solidFill>
                <a:ea typeface="+mn-lt"/>
                <a:cs typeface="+mn-lt"/>
              </a:rPr>
              <a:t>Arxiv</a:t>
            </a:r>
            <a:r>
              <a:rPr lang="en-US" sz="1000">
                <a:solidFill>
                  <a:schemeClr val="bg1"/>
                </a:solidFill>
                <a:ea typeface="+mn-lt"/>
                <a:cs typeface="+mn-lt"/>
              </a:rPr>
              <a:t>, 2020, OpenAI)</a:t>
            </a: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555691" y="380879"/>
            <a:ext cx="1189463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Main Finding #5: Balance between Model Size &amp; Compute</a:t>
            </a:r>
            <a:endParaRPr lang="en-US"/>
          </a:p>
        </p:txBody>
      </p:sp>
      <p:pic>
        <p:nvPicPr>
          <p:cNvPr id="4" name="Picture 3" descr="A comparison of graphs and charts&#10;&#10;Description automatically generated">
            <a:extLst>
              <a:ext uri="{FF2B5EF4-FFF2-40B4-BE49-F238E27FC236}">
                <a16:creationId xmlns:a16="http://schemas.microsoft.com/office/drawing/2014/main" id="{56C5F15E-8434-760B-AFFF-9B6CE3C12FFF}"/>
              </a:ext>
            </a:extLst>
          </p:cNvPr>
          <p:cNvPicPr>
            <a:picLocks noChangeAspect="1"/>
          </p:cNvPicPr>
          <p:nvPr/>
        </p:nvPicPr>
        <p:blipFill>
          <a:blip r:embed="rId5"/>
          <a:stretch>
            <a:fillRect/>
          </a:stretch>
        </p:blipFill>
        <p:spPr>
          <a:xfrm>
            <a:off x="2466717" y="3363484"/>
            <a:ext cx="7571604" cy="2460282"/>
          </a:xfrm>
          <a:prstGeom prst="rect">
            <a:avLst/>
          </a:prstGeom>
        </p:spPr>
      </p:pic>
      <p:pic>
        <p:nvPicPr>
          <p:cNvPr id="6" name="Picture 5">
            <a:extLst>
              <a:ext uri="{FF2B5EF4-FFF2-40B4-BE49-F238E27FC236}">
                <a16:creationId xmlns:a16="http://schemas.microsoft.com/office/drawing/2014/main" id="{6D986876-C550-DDEE-6C0C-CEF7B3784379}"/>
              </a:ext>
            </a:extLst>
          </p:cNvPr>
          <p:cNvPicPr>
            <a:picLocks noChangeAspect="1"/>
          </p:cNvPicPr>
          <p:nvPr/>
        </p:nvPicPr>
        <p:blipFill>
          <a:blip r:embed="rId6"/>
          <a:stretch>
            <a:fillRect/>
          </a:stretch>
        </p:blipFill>
        <p:spPr>
          <a:xfrm>
            <a:off x="2426428" y="2473024"/>
            <a:ext cx="3667125" cy="714375"/>
          </a:xfrm>
          <a:prstGeom prst="rect">
            <a:avLst/>
          </a:prstGeom>
        </p:spPr>
      </p:pic>
      <p:sp>
        <p:nvSpPr>
          <p:cNvPr id="7" name="TextBox 6">
            <a:extLst>
              <a:ext uri="{FF2B5EF4-FFF2-40B4-BE49-F238E27FC236}">
                <a16:creationId xmlns:a16="http://schemas.microsoft.com/office/drawing/2014/main" id="{6E1C12FB-94C0-440F-9E2E-9D7AB6DC5A57}"/>
              </a:ext>
            </a:extLst>
          </p:cNvPr>
          <p:cNvSpPr txBox="1"/>
          <p:nvPr/>
        </p:nvSpPr>
        <p:spPr>
          <a:xfrm>
            <a:off x="1594022" y="1182130"/>
            <a:ext cx="91481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a:t>When we hold either total compute or number of training steps fixed, performance follows the below equation. Each value of compute budget has an associated optimal model size that maximizes performance.</a:t>
            </a:r>
          </a:p>
        </p:txBody>
      </p:sp>
      <p:pic>
        <p:nvPicPr>
          <p:cNvPr id="2" name="Picture 1" descr="A table with numbers and letters&#10;&#10;Description automatically generated">
            <a:extLst>
              <a:ext uri="{FF2B5EF4-FFF2-40B4-BE49-F238E27FC236}">
                <a16:creationId xmlns:a16="http://schemas.microsoft.com/office/drawing/2014/main" id="{8DE7B04C-0A28-6052-5599-1B5FCC316667}"/>
              </a:ext>
            </a:extLst>
          </p:cNvPr>
          <p:cNvPicPr>
            <a:picLocks noChangeAspect="1"/>
          </p:cNvPicPr>
          <p:nvPr/>
        </p:nvPicPr>
        <p:blipFill>
          <a:blip r:embed="rId7"/>
          <a:stretch>
            <a:fillRect/>
          </a:stretch>
        </p:blipFill>
        <p:spPr>
          <a:xfrm>
            <a:off x="6690926" y="2473926"/>
            <a:ext cx="3638550" cy="885825"/>
          </a:xfrm>
          <a:prstGeom prst="rect">
            <a:avLst/>
          </a:prstGeom>
        </p:spPr>
      </p:pic>
    </p:spTree>
    <p:extLst>
      <p:ext uri="{BB962C8B-B14F-4D97-AF65-F5344CB8AC3E}">
        <p14:creationId xmlns:p14="http://schemas.microsoft.com/office/powerpoint/2010/main" val="3156809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r>
              <a:rPr lang="en-US" sz="1000">
                <a:solidFill>
                  <a:schemeClr val="bg1"/>
                </a:solidFill>
                <a:ea typeface="+mn-lt"/>
                <a:cs typeface="+mn-lt"/>
              </a:rPr>
              <a:t>Scaling Laws for Neural Language Models (</a:t>
            </a:r>
            <a:r>
              <a:rPr lang="en-US" sz="1000" err="1">
                <a:solidFill>
                  <a:schemeClr val="bg1"/>
                </a:solidFill>
                <a:ea typeface="+mn-lt"/>
                <a:cs typeface="+mn-lt"/>
              </a:rPr>
              <a:t>Arxiv</a:t>
            </a:r>
            <a:r>
              <a:rPr lang="en-US" sz="1000">
                <a:solidFill>
                  <a:schemeClr val="bg1"/>
                </a:solidFill>
                <a:ea typeface="+mn-lt"/>
                <a:cs typeface="+mn-lt"/>
              </a:rPr>
              <a:t>, 2020, OpenAI)</a:t>
            </a: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555691" y="380879"/>
            <a:ext cx="1189463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How Should You Allocate Compute?</a:t>
            </a:r>
            <a:endParaRPr lang="en-US"/>
          </a:p>
        </p:txBody>
      </p:sp>
      <p:sp>
        <p:nvSpPr>
          <p:cNvPr id="7" name="TextBox 6">
            <a:extLst>
              <a:ext uri="{FF2B5EF4-FFF2-40B4-BE49-F238E27FC236}">
                <a16:creationId xmlns:a16="http://schemas.microsoft.com/office/drawing/2014/main" id="{6E1C12FB-94C0-440F-9E2E-9D7AB6DC5A57}"/>
              </a:ext>
            </a:extLst>
          </p:cNvPr>
          <p:cNvSpPr txBox="1"/>
          <p:nvPr/>
        </p:nvSpPr>
        <p:spPr>
          <a:xfrm>
            <a:off x="1651172" y="4754005"/>
            <a:ext cx="914811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mn-lt"/>
                <a:cs typeface="+mn-lt"/>
              </a:rPr>
              <a:t>An illustration for a billion-fold increase in compute. For optimally compute-efficient training, most of the increase should go towards increased model size. A relatively small increase in data is needed to avoid reuse. Of the increase in data, most can be used to increase parallelism through larger batch sizes, with only a very small increase in serial training time required.</a:t>
            </a:r>
          </a:p>
        </p:txBody>
      </p:sp>
      <p:pic>
        <p:nvPicPr>
          <p:cNvPr id="5" name="Picture 4" descr="A diagram of a step by step&#10;&#10;Description automatically generated">
            <a:extLst>
              <a:ext uri="{FF2B5EF4-FFF2-40B4-BE49-F238E27FC236}">
                <a16:creationId xmlns:a16="http://schemas.microsoft.com/office/drawing/2014/main" id="{E28D1183-B939-351D-278F-804D63243874}"/>
              </a:ext>
            </a:extLst>
          </p:cNvPr>
          <p:cNvPicPr>
            <a:picLocks noChangeAspect="1"/>
          </p:cNvPicPr>
          <p:nvPr/>
        </p:nvPicPr>
        <p:blipFill>
          <a:blip r:embed="rId5"/>
          <a:stretch>
            <a:fillRect/>
          </a:stretch>
        </p:blipFill>
        <p:spPr>
          <a:xfrm>
            <a:off x="2500312" y="1257300"/>
            <a:ext cx="6877050" cy="3171825"/>
          </a:xfrm>
          <a:prstGeom prst="rect">
            <a:avLst/>
          </a:prstGeom>
        </p:spPr>
      </p:pic>
    </p:spTree>
    <p:extLst>
      <p:ext uri="{BB962C8B-B14F-4D97-AF65-F5344CB8AC3E}">
        <p14:creationId xmlns:p14="http://schemas.microsoft.com/office/powerpoint/2010/main" val="3287918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p:cNvPicPr/>
          <p:nvPr/>
        </p:nvPicPr>
        <p:blipFill>
          <a:blip r:embed="rId3"/>
          <a:stretch/>
        </p:blipFill>
        <p:spPr>
          <a:xfrm>
            <a:off x="719280" y="6423120"/>
            <a:ext cx="820440" cy="140760"/>
          </a:xfrm>
          <a:prstGeom prst="rect">
            <a:avLst/>
          </a:prstGeom>
          <a:ln w="0">
            <a:noFill/>
          </a:ln>
        </p:spPr>
      </p:pic>
      <p:sp>
        <p:nvSpPr>
          <p:cNvPr id="97"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lIns="91440" tIns="45720" rIns="91440" bIns="45720" anchor="t"/>
          <a:lstStyle/>
          <a:p>
            <a:endParaRPr lang="en-US" sz="1000">
              <a:solidFill>
                <a:schemeClr val="bg1"/>
              </a:solidFill>
              <a:ea typeface="+mn-lt"/>
              <a:cs typeface="+mn-lt"/>
            </a:endParaRPr>
          </a:p>
        </p:txBody>
      </p:sp>
      <p:pic>
        <p:nvPicPr>
          <p:cNvPr id="98" name="Google Shape;76;p15"/>
          <p:cNvPicPr/>
          <p:nvPr/>
        </p:nvPicPr>
        <p:blipFill>
          <a:blip r:embed="rId4"/>
          <a:stretch/>
        </p:blipFill>
        <p:spPr>
          <a:xfrm>
            <a:off x="10530360" y="6434640"/>
            <a:ext cx="1110960" cy="117000"/>
          </a:xfrm>
          <a:prstGeom prst="rect">
            <a:avLst/>
          </a:prstGeom>
          <a:ln w="0">
            <a:noFill/>
          </a:ln>
        </p:spPr>
      </p:pic>
      <p:sp>
        <p:nvSpPr>
          <p:cNvPr id="99" name="Google Shape;78;p15"/>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00" name="Google Shape;171;g1bfb7f1703a_0_42"/>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3" name="TextBox 2">
            <a:extLst>
              <a:ext uri="{FF2B5EF4-FFF2-40B4-BE49-F238E27FC236}">
                <a16:creationId xmlns:a16="http://schemas.microsoft.com/office/drawing/2014/main" id="{300F9DDC-FE5D-AC2F-A6A0-8F6B7D16CA97}"/>
              </a:ext>
            </a:extLst>
          </p:cNvPr>
          <p:cNvSpPr txBox="1"/>
          <p:nvPr/>
        </p:nvSpPr>
        <p:spPr>
          <a:xfrm>
            <a:off x="467930" y="380879"/>
            <a:ext cx="667601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Final Thoughts</a:t>
            </a:r>
          </a:p>
        </p:txBody>
      </p:sp>
      <p:sp>
        <p:nvSpPr>
          <p:cNvPr id="4" name="TextBox 3">
            <a:extLst>
              <a:ext uri="{FF2B5EF4-FFF2-40B4-BE49-F238E27FC236}">
                <a16:creationId xmlns:a16="http://schemas.microsoft.com/office/drawing/2014/main" id="{C6948CA8-D772-0060-46EF-C5D45C322CBD}"/>
              </a:ext>
            </a:extLst>
          </p:cNvPr>
          <p:cNvSpPr txBox="1"/>
          <p:nvPr/>
        </p:nvSpPr>
        <p:spPr>
          <a:xfrm>
            <a:off x="557535" y="1186492"/>
            <a:ext cx="10967459" cy="470898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ea typeface="+mn-lt"/>
              <a:cs typeface="+mn-lt"/>
            </a:endParaRPr>
          </a:p>
          <a:p>
            <a:pPr marL="285750" indent="-285750">
              <a:buFont typeface="Arial"/>
              <a:buChar char="•"/>
            </a:pPr>
            <a:r>
              <a:rPr lang="en-US" sz="2000" b="1">
                <a:ea typeface="+mn-lt"/>
                <a:cs typeface="+mn-lt"/>
              </a:rPr>
              <a:t>Value of Unit-Wise Analysis:</a:t>
            </a:r>
            <a:r>
              <a:rPr lang="en-US" sz="2000">
                <a:ea typeface="+mn-lt"/>
                <a:cs typeface="+mn-lt"/>
              </a:rPr>
              <a:t> It is more useful to analyze neural networks at a granular, unit level for better theoretical and practical insights.</a:t>
            </a:r>
            <a:endParaRPr lang="en-US" sz="2000" b="1">
              <a:ea typeface="+mn-lt"/>
              <a:cs typeface="+mn-lt"/>
            </a:endParaRPr>
          </a:p>
          <a:p>
            <a:pPr marL="285750" indent="-285750">
              <a:buFont typeface="Arial"/>
              <a:buChar char="•"/>
            </a:pPr>
            <a:r>
              <a:rPr lang="en-US" sz="2000" b="1">
                <a:ea typeface="+mn-lt"/>
                <a:cs typeface="+mn-lt"/>
              </a:rPr>
              <a:t>Tighter Generalization</a:t>
            </a:r>
            <a:r>
              <a:rPr lang="en-US" sz="2000">
                <a:ea typeface="+mn-lt"/>
                <a:cs typeface="+mn-lt"/>
              </a:rPr>
              <a:t>: By introducing unit capacity and impact measures, the paper successfully achieves tighter generalization bounds. </a:t>
            </a:r>
            <a:endParaRPr lang="en-US" sz="2000" b="1">
              <a:ea typeface="+mn-lt"/>
              <a:cs typeface="+mn-lt"/>
            </a:endParaRPr>
          </a:p>
          <a:p>
            <a:pPr marL="285750" indent="-285750">
              <a:buFont typeface="Arial"/>
              <a:buChar char="•"/>
            </a:pPr>
            <a:r>
              <a:rPr lang="en-US" sz="2000" b="1">
                <a:ea typeface="+mn-lt"/>
                <a:cs typeface="+mn-lt"/>
              </a:rPr>
              <a:t>Scaling Works</a:t>
            </a:r>
            <a:r>
              <a:rPr lang="en-US" sz="2000">
                <a:ea typeface="+mn-lt"/>
                <a:cs typeface="+mn-lt"/>
              </a:rPr>
              <a:t>: we can get better performance just by scaling model size, dataset size and compute</a:t>
            </a:r>
          </a:p>
          <a:p>
            <a:pPr marL="285750" indent="-285750">
              <a:buFont typeface="Arial"/>
              <a:buChar char="•"/>
            </a:pPr>
            <a:r>
              <a:rPr lang="en-US" sz="2000" b="1">
                <a:ea typeface="+mn-lt"/>
                <a:cs typeface="+mn-lt"/>
              </a:rPr>
              <a:t>Scaling Strategies Matter</a:t>
            </a:r>
            <a:r>
              <a:rPr lang="en-US" sz="2000">
                <a:ea typeface="+mn-lt"/>
                <a:cs typeface="+mn-lt"/>
              </a:rPr>
              <a:t>: Understanding how different scaling factors interact is crucial for efficient model training.</a:t>
            </a:r>
          </a:p>
          <a:p>
            <a:pPr marL="285750" indent="-285750">
              <a:buFont typeface="Arial"/>
              <a:buChar char="•"/>
            </a:pPr>
            <a:r>
              <a:rPr lang="en-US" sz="2000" b="1">
                <a:ea typeface="+mn-lt"/>
                <a:cs typeface="+mn-lt"/>
              </a:rPr>
              <a:t>Diminishing Returns</a:t>
            </a:r>
            <a:r>
              <a:rPr lang="en-US" sz="2000">
                <a:ea typeface="+mn-lt"/>
                <a:cs typeface="+mn-lt"/>
              </a:rPr>
              <a:t>: Larger models and more data improve performance, but gains decrease as resources are scaled up.</a:t>
            </a:r>
          </a:p>
          <a:p>
            <a:pPr marL="285750" indent="-285750">
              <a:buFont typeface="Arial"/>
              <a:buChar char="•"/>
            </a:pPr>
            <a:r>
              <a:rPr lang="en-US" sz="2000" b="1">
                <a:ea typeface="+mn-lt"/>
                <a:cs typeface="+mn-lt"/>
              </a:rPr>
              <a:t>Balance is Key</a:t>
            </a:r>
            <a:r>
              <a:rPr lang="en-US" sz="2000">
                <a:ea typeface="+mn-lt"/>
                <a:cs typeface="+mn-lt"/>
              </a:rPr>
              <a:t>: Overfitting and inefficiency can be avoided by balancing model size, dataset size, and training steps.</a:t>
            </a:r>
            <a:endParaRPr lang="en-US" sz="2000"/>
          </a:p>
          <a:p>
            <a:pPr marL="285750" indent="-285750">
              <a:buFont typeface="Arial"/>
              <a:buChar char="•"/>
            </a:pPr>
            <a:endParaRPr lang="en-US" sz="2000">
              <a:ea typeface="+mn-lt"/>
              <a:cs typeface="+mn-lt"/>
            </a:endParaRPr>
          </a:p>
          <a:p>
            <a:pPr marL="285750" indent="-285750">
              <a:buFont typeface="Arial"/>
              <a:buChar char="•"/>
            </a:pPr>
            <a:endParaRPr lang="en-US" sz="2000">
              <a:ea typeface="+mn-lt"/>
              <a:cs typeface="+mn-lt"/>
            </a:endParaRPr>
          </a:p>
        </p:txBody>
      </p:sp>
    </p:spTree>
    <p:extLst>
      <p:ext uri="{BB962C8B-B14F-4D97-AF65-F5344CB8AC3E}">
        <p14:creationId xmlns:p14="http://schemas.microsoft.com/office/powerpoint/2010/main" val="4148542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73;p15"/>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108" name="Google Shape;74;p15"/>
          <p:cNvPicPr/>
          <p:nvPr/>
        </p:nvPicPr>
        <p:blipFill>
          <a:blip r:embed="rId3"/>
          <a:stretch/>
        </p:blipFill>
        <p:spPr>
          <a:xfrm>
            <a:off x="719280" y="6423120"/>
            <a:ext cx="820440" cy="140760"/>
          </a:xfrm>
          <a:prstGeom prst="rect">
            <a:avLst/>
          </a:prstGeom>
          <a:ln w="0">
            <a:noFill/>
          </a:ln>
        </p:spPr>
      </p:pic>
      <p:sp>
        <p:nvSpPr>
          <p:cNvPr id="109" name="Google Shape;75;p15"/>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110" name="Google Shape;76;p15"/>
          <p:cNvPicPr/>
          <p:nvPr/>
        </p:nvPicPr>
        <p:blipFill>
          <a:blip r:embed="rId4"/>
          <a:stretch/>
        </p:blipFill>
        <p:spPr>
          <a:xfrm>
            <a:off x="10530360" y="6434640"/>
            <a:ext cx="1110960" cy="117000"/>
          </a:xfrm>
          <a:prstGeom prst="rect">
            <a:avLst/>
          </a:prstGeom>
          <a:ln w="0">
            <a:noFill/>
          </a:ln>
        </p:spPr>
      </p:pic>
      <p:sp>
        <p:nvSpPr>
          <p:cNvPr id="2" name="TextBox 1">
            <a:extLst>
              <a:ext uri="{FF2B5EF4-FFF2-40B4-BE49-F238E27FC236}">
                <a16:creationId xmlns:a16="http://schemas.microsoft.com/office/drawing/2014/main" id="{13E2859C-2544-A6DC-B45A-32274102D1DA}"/>
              </a:ext>
            </a:extLst>
          </p:cNvPr>
          <p:cNvSpPr txBox="1"/>
          <p:nvPr/>
        </p:nvSpPr>
        <p:spPr>
          <a:xfrm>
            <a:off x="4343401" y="2757616"/>
            <a:ext cx="412303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a:latin typeface="Calibri"/>
                <a:cs typeface="Calibri"/>
              </a:rPr>
              <a:t>Thank You!</a:t>
            </a:r>
            <a:endParaRPr lang="en-US"/>
          </a:p>
        </p:txBody>
      </p:sp>
    </p:spTree>
    <p:extLst>
      <p:ext uri="{BB962C8B-B14F-4D97-AF65-F5344CB8AC3E}">
        <p14:creationId xmlns:p14="http://schemas.microsoft.com/office/powerpoint/2010/main" val="301246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BB234-27AC-1D5D-B3D2-01779B85356F}"/>
            </a:ext>
          </a:extLst>
        </p:cNvPr>
        <p:cNvGrpSpPr/>
        <p:nvPr/>
      </p:nvGrpSpPr>
      <p:grpSpPr>
        <a:xfrm>
          <a:off x="0" y="0"/>
          <a:ext cx="0" cy="0"/>
          <a:chOff x="0" y="0"/>
          <a:chExt cx="0" cy="0"/>
        </a:xfrm>
      </p:grpSpPr>
      <p:sp>
        <p:nvSpPr>
          <p:cNvPr id="95" name="Google Shape;73;p15">
            <a:extLst>
              <a:ext uri="{FF2B5EF4-FFF2-40B4-BE49-F238E27FC236}">
                <a16:creationId xmlns:a16="http://schemas.microsoft.com/office/drawing/2014/main" id="{528DE45D-53F0-EFC4-9FBC-70AE31AE8E89}"/>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6" name="Google Shape;74;p15">
            <a:extLst>
              <a:ext uri="{FF2B5EF4-FFF2-40B4-BE49-F238E27FC236}">
                <a16:creationId xmlns:a16="http://schemas.microsoft.com/office/drawing/2014/main" id="{8329ACC1-2ACD-7853-4118-ADFCEE377281}"/>
              </a:ext>
            </a:extLst>
          </p:cNvPr>
          <p:cNvPicPr/>
          <p:nvPr/>
        </p:nvPicPr>
        <p:blipFill>
          <a:blip r:embed="rId3"/>
          <a:stretch/>
        </p:blipFill>
        <p:spPr>
          <a:xfrm>
            <a:off x="719280" y="6423120"/>
            <a:ext cx="820440" cy="140760"/>
          </a:xfrm>
          <a:prstGeom prst="rect">
            <a:avLst/>
          </a:prstGeom>
          <a:ln w="0">
            <a:noFill/>
          </a:ln>
        </p:spPr>
      </p:pic>
      <p:sp>
        <p:nvSpPr>
          <p:cNvPr id="97" name="Google Shape;75;p15">
            <a:extLst>
              <a:ext uri="{FF2B5EF4-FFF2-40B4-BE49-F238E27FC236}">
                <a16:creationId xmlns:a16="http://schemas.microsoft.com/office/drawing/2014/main" id="{7830A773-CEC9-EAD8-9C36-9D420A604918}"/>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8" name="Google Shape;76;p15">
            <a:extLst>
              <a:ext uri="{FF2B5EF4-FFF2-40B4-BE49-F238E27FC236}">
                <a16:creationId xmlns:a16="http://schemas.microsoft.com/office/drawing/2014/main" id="{84873761-FEEE-7064-7416-26FE9CB62D60}"/>
              </a:ext>
            </a:extLst>
          </p:cNvPr>
          <p:cNvPicPr/>
          <p:nvPr/>
        </p:nvPicPr>
        <p:blipFill>
          <a:blip r:embed="rId4"/>
          <a:stretch/>
        </p:blipFill>
        <p:spPr>
          <a:xfrm>
            <a:off x="10530360" y="6434640"/>
            <a:ext cx="1110960" cy="117000"/>
          </a:xfrm>
          <a:prstGeom prst="rect">
            <a:avLst/>
          </a:prstGeom>
          <a:ln w="0">
            <a:noFill/>
          </a:ln>
        </p:spPr>
      </p:pic>
      <mc:AlternateContent xmlns:mc="http://schemas.openxmlformats.org/markup-compatibility/2006" xmlns:a14="http://schemas.microsoft.com/office/drawing/2010/main">
        <mc:Choice Requires="a14">
          <p:sp>
            <p:nvSpPr>
              <p:cNvPr id="99" name="Google Shape;78;p15">
                <a:extLst>
                  <a:ext uri="{FF2B5EF4-FFF2-40B4-BE49-F238E27FC236}">
                    <a16:creationId xmlns:a16="http://schemas.microsoft.com/office/drawing/2014/main" id="{87CB0CF0-0E6F-DDA8-E00A-3011C75C73CC}"/>
                  </a:ext>
                </a:extLst>
              </p:cNvPr>
              <p:cNvSpPr/>
              <p:nvPr/>
            </p:nvSpPr>
            <p:spPr>
              <a:xfrm>
                <a:off x="560160" y="2246892"/>
                <a:ext cx="6774090" cy="3313620"/>
              </a:xfrm>
              <a:prstGeom prst="rect">
                <a:avLst/>
              </a:prstGeom>
              <a:noFill/>
              <a:ln w="0">
                <a:noFill/>
              </a:ln>
            </p:spPr>
            <p:style>
              <a:lnRef idx="0">
                <a:scrgbClr r="0" g="0" b="0"/>
              </a:lnRef>
              <a:fillRef idx="0">
                <a:scrgbClr r="0" g="0" b="0"/>
              </a:fillRef>
              <a:effectRef idx="0">
                <a:scrgbClr r="0" g="0" b="0"/>
              </a:effectRef>
              <a:fontRef idx="minor"/>
            </p:style>
            <p:txBody>
              <a:bodyPr/>
              <a:lstStyle/>
              <a:p>
                <a:r>
                  <a:rPr lang="en-US" sz="2800"/>
                  <a:t>Output of a network is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𝑉</m:t>
                        </m:r>
                        <m:r>
                          <a:rPr lang="en-US" sz="2800" b="0" i="1" smtClean="0">
                            <a:latin typeface="Cambria Math" panose="02040503050406030204" pitchFamily="18" charset="0"/>
                          </a:rPr>
                          <m:t>,</m:t>
                        </m:r>
                        <m:r>
                          <a:rPr lang="en-US" sz="2800" b="0" i="1" smtClean="0">
                            <a:latin typeface="Cambria Math" panose="02040503050406030204" pitchFamily="18" charset="0"/>
                          </a:rPr>
                          <m:t>𝑈</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r>
                      <a:rPr lang="en-US" sz="2800" b="0" i="1" smtClean="0">
                        <a:latin typeface="Cambria Math" panose="02040503050406030204" pitchFamily="18" charset="0"/>
                      </a:rPr>
                      <m:t>𝑉</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𝑈𝑥</m:t>
                            </m:r>
                          </m:e>
                        </m:d>
                      </m:e>
                      <m:sub>
                        <m:r>
                          <a:rPr lang="en-US" sz="2800" b="0" i="1" smtClean="0">
                            <a:latin typeface="Cambria Math" panose="02040503050406030204" pitchFamily="18" charset="0"/>
                          </a:rPr>
                          <m:t>+</m:t>
                        </m:r>
                      </m:sub>
                    </m:sSub>
                  </m:oMath>
                </a14:m>
                <a:endParaRPr lang="en-US" sz="2800" b="0"/>
              </a:p>
              <a:p>
                <a:pPr marL="285750" indent="-285750">
                  <a:buFontTx/>
                  <a:buChar char="-"/>
                </a:pPr>
                <a:endParaRPr lang="en-US" sz="2800"/>
              </a:p>
              <a:p>
                <a:pPr marL="285750" indent="-285750">
                  <a:buFontTx/>
                  <a:buChar char="-"/>
                </a:pPr>
                <a:r>
                  <a:rPr lang="en-US" sz="2800"/>
                  <a:t>where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m:rPr>
                            <m:nor/>
                          </m:rPr>
                          <a:rPr lang="en-US" sz="2800" dirty="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rPr>
                          <m:t>𝑑</m:t>
                        </m:r>
                      </m:sup>
                    </m:sSup>
                    <m:r>
                      <a:rPr lang="en-US" sz="2800" b="0" i="1" smtClean="0">
                        <a:latin typeface="Cambria Math" panose="02040503050406030204" pitchFamily="18" charset="0"/>
                      </a:rPr>
                      <m:t> , </m:t>
                    </m:r>
                    <m:r>
                      <a:rPr lang="en-US" sz="2800" b="1" i="1" smtClean="0">
                        <a:latin typeface="Cambria Math" panose="02040503050406030204" pitchFamily="18" charset="0"/>
                      </a:rPr>
                      <m:t>𝑼</m:t>
                    </m:r>
                    <m:r>
                      <a:rPr lang="en-US" sz="2800" i="1">
                        <a:latin typeface="Cambria Math" panose="02040503050406030204" pitchFamily="18" charset="0"/>
                      </a:rPr>
                      <m:t>∈</m:t>
                    </m:r>
                    <m:sSup>
                      <m:sSupPr>
                        <m:ctrlPr>
                          <a:rPr lang="en-US" sz="3200" i="1">
                            <a:latin typeface="Cambria Math" panose="02040503050406030204" pitchFamily="18" charset="0"/>
                          </a:rPr>
                        </m:ctrlPr>
                      </m:sSupPr>
                      <m:e>
                        <m:r>
                          <m:rPr>
                            <m:nor/>
                          </m:rPr>
                          <a:rPr lang="en-US" sz="3200" dirty="0">
                            <a:latin typeface="Cambria Math" panose="02040503050406030204" pitchFamily="18" charset="0"/>
                            <a:ea typeface="Cambria Math" panose="02040503050406030204" pitchFamily="18" charset="0"/>
                          </a:rPr>
                          <m:t>ℝ</m:t>
                        </m:r>
                      </m:e>
                      <m:sup>
                        <m:r>
                          <a:rPr lang="en-US" sz="3200" b="0" i="1" dirty="0" smtClean="0">
                            <a:latin typeface="Cambria Math" panose="02040503050406030204" pitchFamily="18" charset="0"/>
                            <a:ea typeface="Cambria Math" panose="02040503050406030204" pitchFamily="18" charset="0"/>
                          </a:rPr>
                          <m:t>h</m:t>
                        </m:r>
                        <m:r>
                          <a:rPr lang="en-US" sz="3200" b="0" i="1" dirty="0"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𝑑</m:t>
                        </m:r>
                      </m:sup>
                    </m:sSup>
                  </m:oMath>
                </a14:m>
                <a:r>
                  <a:rPr lang="en-US" sz="2800"/>
                  <a:t> and</a:t>
                </a:r>
                <a14:m>
                  <m:oMath xmlns:m="http://schemas.openxmlformats.org/officeDocument/2006/math">
                    <m:r>
                      <a:rPr lang="en-US" sz="2800" b="0" i="0" smtClean="0">
                        <a:latin typeface="Cambria Math" panose="02040503050406030204" pitchFamily="18" charset="0"/>
                      </a:rPr>
                      <m:t>  </m:t>
                    </m:r>
                    <m:r>
                      <a:rPr lang="en-US" sz="2800" b="1" i="1" smtClean="0">
                        <a:latin typeface="Cambria Math" panose="02040503050406030204" pitchFamily="18" charset="0"/>
                      </a:rPr>
                      <m:t>𝑽</m:t>
                    </m:r>
                    <m:r>
                      <a:rPr lang="en-US" sz="2800" i="1">
                        <a:latin typeface="Cambria Math" panose="02040503050406030204" pitchFamily="18" charset="0"/>
                      </a:rPr>
                      <m:t>∈</m:t>
                    </m:r>
                    <m:sSup>
                      <m:sSupPr>
                        <m:ctrlPr>
                          <a:rPr lang="en-US" sz="2800" i="1">
                            <a:latin typeface="Cambria Math" panose="02040503050406030204" pitchFamily="18" charset="0"/>
                          </a:rPr>
                        </m:ctrlPr>
                      </m:sSupPr>
                      <m:e>
                        <m:r>
                          <m:rPr>
                            <m:nor/>
                          </m:rPr>
                          <a:rPr lang="en-US" sz="2800" dirty="0">
                            <a:latin typeface="Cambria Math" panose="02040503050406030204" pitchFamily="18" charset="0"/>
                            <a:ea typeface="Cambria Math" panose="02040503050406030204" pitchFamily="18" charset="0"/>
                          </a:rPr>
                          <m:t>ℝ</m:t>
                        </m:r>
                      </m:e>
                      <m:sup>
                        <m:r>
                          <a:rPr lang="en-US" sz="2800" b="0" i="1" dirty="0" smtClean="0">
                            <a:latin typeface="Cambria Math" panose="02040503050406030204" pitchFamily="18" charset="0"/>
                            <a:ea typeface="Cambria Math" panose="02040503050406030204" pitchFamily="18" charset="0"/>
                          </a:rPr>
                          <m:t>𝑐</m:t>
                        </m:r>
                        <m:r>
                          <a:rPr lang="en-US" sz="2800" i="1" dirty="0">
                            <a:latin typeface="Cambria Math" panose="02040503050406030204" pitchFamily="18" charset="0"/>
                            <a:ea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h</m:t>
                        </m:r>
                      </m:sup>
                    </m:sSup>
                  </m:oMath>
                </a14:m>
                <a:endParaRPr lang="en-US" sz="2800"/>
              </a:p>
              <a:p>
                <a:pPr marL="285750" indent="-285750">
                  <a:buFontTx/>
                  <a:buChar char="-"/>
                </a:pPr>
                <a:r>
                  <a:rPr lang="en-US" sz="2800"/>
                  <a:t>Incoming weights to hidden unit </a:t>
                </a:r>
                <a14:m>
                  <m:oMath xmlns:m="http://schemas.openxmlformats.org/officeDocument/2006/math">
                    <m:r>
                      <a:rPr lang="en-US" sz="2800" b="0" i="1" smtClean="0">
                        <a:latin typeface="Cambria Math" panose="02040503050406030204" pitchFamily="18" charset="0"/>
                      </a:rPr>
                      <m:t>𝑖</m:t>
                    </m:r>
                  </m:oMath>
                </a14:m>
                <a:r>
                  <a:rPr lang="en-US" sz="2800"/>
                  <a:t> : </a:t>
                </a:r>
                <a14:m>
                  <m:oMath xmlns:m="http://schemas.openxmlformats.org/officeDocument/2006/math">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𝒖</m:t>
                        </m:r>
                      </m:e>
                      <m:sub>
                        <m:r>
                          <a:rPr lang="en-US" sz="2800" b="0" i="1" smtClean="0">
                            <a:latin typeface="Cambria Math" panose="02040503050406030204" pitchFamily="18" charset="0"/>
                          </a:rPr>
                          <m:t>𝑖</m:t>
                        </m:r>
                      </m:sub>
                    </m:sSub>
                  </m:oMath>
                </a14:m>
                <a:endParaRPr lang="en-US" sz="2800"/>
              </a:p>
              <a:p>
                <a:pPr marL="285750" indent="-285750">
                  <a:buFontTx/>
                  <a:buChar char="-"/>
                </a:pPr>
                <a:r>
                  <a:rPr lang="en-US" sz="2800"/>
                  <a:t>Outgoing weights from hidden unit </a:t>
                </a:r>
                <a14:m>
                  <m:oMath xmlns:m="http://schemas.openxmlformats.org/officeDocument/2006/math">
                    <m:r>
                      <a:rPr lang="en-US" sz="2800" b="0" i="1" smtClean="0">
                        <a:latin typeface="Cambria Math" panose="02040503050406030204" pitchFamily="18" charset="0"/>
                      </a:rPr>
                      <m:t>𝑖</m:t>
                    </m:r>
                  </m:oMath>
                </a14:m>
                <a:r>
                  <a:rPr lang="en-US" sz="2800"/>
                  <a:t> : </a:t>
                </a:r>
                <a14:m>
                  <m:oMath xmlns:m="http://schemas.openxmlformats.org/officeDocument/2006/math">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𝒗</m:t>
                        </m:r>
                      </m:e>
                      <m:sub>
                        <m:r>
                          <a:rPr lang="en-US" sz="2800" b="0" i="1" smtClean="0">
                            <a:latin typeface="Cambria Math" panose="02040503050406030204" pitchFamily="18" charset="0"/>
                          </a:rPr>
                          <m:t>𝑖</m:t>
                        </m:r>
                      </m:sub>
                    </m:sSub>
                  </m:oMath>
                </a14:m>
                <a:endParaRPr lang="en-US" sz="2800"/>
              </a:p>
            </p:txBody>
          </p:sp>
        </mc:Choice>
        <mc:Fallback xmlns="">
          <p:sp>
            <p:nvSpPr>
              <p:cNvPr id="99" name="Google Shape;78;p15">
                <a:extLst>
                  <a:ext uri="{FF2B5EF4-FFF2-40B4-BE49-F238E27FC236}">
                    <a16:creationId xmlns:a16="http://schemas.microsoft.com/office/drawing/2014/main" id="{87CB0CF0-0E6F-DDA8-E00A-3011C75C73CC}"/>
                  </a:ext>
                </a:extLst>
              </p:cNvPr>
              <p:cNvSpPr>
                <a:spLocks noRot="1" noChangeAspect="1" noMove="1" noResize="1" noEditPoints="1" noAdjustHandles="1" noChangeArrowheads="1" noChangeShapeType="1" noTextEdit="1"/>
              </p:cNvSpPr>
              <p:nvPr/>
            </p:nvSpPr>
            <p:spPr>
              <a:xfrm>
                <a:off x="560160" y="2246892"/>
                <a:ext cx="6774090" cy="3313620"/>
              </a:xfrm>
              <a:prstGeom prst="rect">
                <a:avLst/>
              </a:prstGeom>
              <a:blipFill>
                <a:blip r:embed="rId5"/>
                <a:stretch>
                  <a:fillRect l="-1890" t="-2210"/>
                </a:stretch>
              </a:blipFill>
              <a:ln w="0">
                <a:noFill/>
              </a:ln>
            </p:spPr>
            <p:txBody>
              <a:bodyPr/>
              <a:lstStyle/>
              <a:p>
                <a:r>
                  <a:rPr lang="en-US">
                    <a:noFill/>
                  </a:rPr>
                  <a:t> </a:t>
                </a:r>
              </a:p>
            </p:txBody>
          </p:sp>
        </mc:Fallback>
      </mc:AlternateContent>
      <p:sp>
        <p:nvSpPr>
          <p:cNvPr id="100" name="Google Shape;171;g1bfb7f1703a_0_42">
            <a:extLst>
              <a:ext uri="{FF2B5EF4-FFF2-40B4-BE49-F238E27FC236}">
                <a16:creationId xmlns:a16="http://schemas.microsoft.com/office/drawing/2014/main" id="{5DE329C7-FD0D-67EC-9498-CA779474E615}"/>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2" name="TextBox 1">
            <a:extLst>
              <a:ext uri="{FF2B5EF4-FFF2-40B4-BE49-F238E27FC236}">
                <a16:creationId xmlns:a16="http://schemas.microsoft.com/office/drawing/2014/main" id="{AB4BC232-345F-0026-DBC8-61FFCDF31350}"/>
              </a:ext>
            </a:extLst>
          </p:cNvPr>
          <p:cNvSpPr txBox="1"/>
          <p:nvPr/>
        </p:nvSpPr>
        <p:spPr>
          <a:xfrm>
            <a:off x="457828" y="380879"/>
            <a:ext cx="326857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Preliminaries</a:t>
            </a:r>
          </a:p>
        </p:txBody>
      </p:sp>
      <p:pic>
        <p:nvPicPr>
          <p:cNvPr id="1026" name="Picture 2">
            <a:extLst>
              <a:ext uri="{FF2B5EF4-FFF2-40B4-BE49-F238E27FC236}">
                <a16:creationId xmlns:a16="http://schemas.microsoft.com/office/drawing/2014/main" id="{C8E5D964-8A9E-7F8E-2455-2CDB26F4CC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9257" y="1978298"/>
            <a:ext cx="3164517" cy="3031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38E1A1-C42F-63F6-3338-7AEECE630B07}"/>
                  </a:ext>
                </a:extLst>
              </p:cNvPr>
              <p:cNvSpPr txBox="1"/>
              <p:nvPr/>
            </p:nvSpPr>
            <p:spPr>
              <a:xfrm>
                <a:off x="8183880" y="2062226"/>
                <a:ext cx="11963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𝑑</m:t>
                          </m:r>
                        </m:sup>
                      </m:sSup>
                    </m:oMath>
                  </m:oMathPara>
                </a14:m>
                <a:endParaRPr lang="en-US"/>
              </a:p>
            </p:txBody>
          </p:sp>
        </mc:Choice>
        <mc:Fallback xmlns="">
          <p:sp>
            <p:nvSpPr>
              <p:cNvPr id="10" name="TextBox 9">
                <a:extLst>
                  <a:ext uri="{FF2B5EF4-FFF2-40B4-BE49-F238E27FC236}">
                    <a16:creationId xmlns:a16="http://schemas.microsoft.com/office/drawing/2014/main" id="{B938E1A1-C42F-63F6-3338-7AEECE630B07}"/>
                  </a:ext>
                </a:extLst>
              </p:cNvPr>
              <p:cNvSpPr txBox="1">
                <a:spLocks noRot="1" noChangeAspect="1" noMove="1" noResize="1" noEditPoints="1" noAdjustHandles="1" noChangeArrowheads="1" noChangeShapeType="1" noTextEdit="1"/>
              </p:cNvSpPr>
              <p:nvPr/>
            </p:nvSpPr>
            <p:spPr>
              <a:xfrm>
                <a:off x="8183880" y="2062226"/>
                <a:ext cx="11963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A434D4-43D4-DF7D-BC3C-EF8E6F9C4E82}"/>
                  </a:ext>
                </a:extLst>
              </p:cNvPr>
              <p:cNvSpPr txBox="1"/>
              <p:nvPr/>
            </p:nvSpPr>
            <p:spPr>
              <a:xfrm>
                <a:off x="9838066" y="2057288"/>
                <a:ext cx="1247774"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𝑽</m:t>
                      </m:r>
                      <m:r>
                        <a:rPr lang="en-US" sz="18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𝑐</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sup>
                      </m:sSup>
                    </m:oMath>
                  </m:oMathPara>
                </a14:m>
                <a:endParaRPr lang="en-US"/>
              </a:p>
            </p:txBody>
          </p:sp>
        </mc:Choice>
        <mc:Fallback xmlns="">
          <p:sp>
            <p:nvSpPr>
              <p:cNvPr id="12" name="TextBox 11">
                <a:extLst>
                  <a:ext uri="{FF2B5EF4-FFF2-40B4-BE49-F238E27FC236}">
                    <a16:creationId xmlns:a16="http://schemas.microsoft.com/office/drawing/2014/main" id="{80A434D4-43D4-DF7D-BC3C-EF8E6F9C4E82}"/>
                  </a:ext>
                </a:extLst>
              </p:cNvPr>
              <p:cNvSpPr txBox="1">
                <a:spLocks noRot="1" noChangeAspect="1" noMove="1" noResize="1" noEditPoints="1" noAdjustHandles="1" noChangeArrowheads="1" noChangeShapeType="1" noTextEdit="1"/>
              </p:cNvSpPr>
              <p:nvPr/>
            </p:nvSpPr>
            <p:spPr>
              <a:xfrm>
                <a:off x="9838066" y="2057288"/>
                <a:ext cx="1247774" cy="37427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941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F08EC-494E-8FCB-0D0A-AE15F5812338}"/>
            </a:ext>
          </a:extLst>
        </p:cNvPr>
        <p:cNvGrpSpPr/>
        <p:nvPr/>
      </p:nvGrpSpPr>
      <p:grpSpPr>
        <a:xfrm>
          <a:off x="0" y="0"/>
          <a:ext cx="0" cy="0"/>
          <a:chOff x="0" y="0"/>
          <a:chExt cx="0" cy="0"/>
        </a:xfrm>
      </p:grpSpPr>
      <p:sp>
        <p:nvSpPr>
          <p:cNvPr id="89" name="Google Shape;73;p15">
            <a:extLst>
              <a:ext uri="{FF2B5EF4-FFF2-40B4-BE49-F238E27FC236}">
                <a16:creationId xmlns:a16="http://schemas.microsoft.com/office/drawing/2014/main" id="{82EF46DB-4CDA-B5A8-EC75-C96CDA3FAB3E}"/>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0" name="Google Shape;74;p15">
            <a:extLst>
              <a:ext uri="{FF2B5EF4-FFF2-40B4-BE49-F238E27FC236}">
                <a16:creationId xmlns:a16="http://schemas.microsoft.com/office/drawing/2014/main" id="{B80471AE-BD99-A1A7-A2B0-C8423CC54AEA}"/>
              </a:ext>
            </a:extLst>
          </p:cNvPr>
          <p:cNvPicPr/>
          <p:nvPr/>
        </p:nvPicPr>
        <p:blipFill>
          <a:blip r:embed="rId3"/>
          <a:stretch/>
        </p:blipFill>
        <p:spPr>
          <a:xfrm>
            <a:off x="719280" y="6423120"/>
            <a:ext cx="820440" cy="140760"/>
          </a:xfrm>
          <a:prstGeom prst="rect">
            <a:avLst/>
          </a:prstGeom>
          <a:ln w="0">
            <a:noFill/>
          </a:ln>
        </p:spPr>
      </p:pic>
      <p:sp>
        <p:nvSpPr>
          <p:cNvPr id="91" name="Google Shape;75;p15">
            <a:extLst>
              <a:ext uri="{FF2B5EF4-FFF2-40B4-BE49-F238E27FC236}">
                <a16:creationId xmlns:a16="http://schemas.microsoft.com/office/drawing/2014/main" id="{7BC90B0F-AAB4-9249-B90C-469A2A713BCD}"/>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2" name="Google Shape;76;p15">
            <a:extLst>
              <a:ext uri="{FF2B5EF4-FFF2-40B4-BE49-F238E27FC236}">
                <a16:creationId xmlns:a16="http://schemas.microsoft.com/office/drawing/2014/main" id="{235C1CB4-2B15-C7AC-6514-6C20CCC9748F}"/>
              </a:ext>
            </a:extLst>
          </p:cNvPr>
          <p:cNvPicPr/>
          <p:nvPr/>
        </p:nvPicPr>
        <p:blipFill>
          <a:blip r:embed="rId4"/>
          <a:stretch/>
        </p:blipFill>
        <p:spPr>
          <a:xfrm>
            <a:off x="10530360" y="6434640"/>
            <a:ext cx="1110960" cy="117000"/>
          </a:xfrm>
          <a:prstGeom prst="rect">
            <a:avLst/>
          </a:prstGeom>
          <a:ln w="0">
            <a:noFill/>
          </a:ln>
        </p:spPr>
      </p:pic>
      <p:sp>
        <p:nvSpPr>
          <p:cNvPr id="93" name="Google Shape;78;p15">
            <a:extLst>
              <a:ext uri="{FF2B5EF4-FFF2-40B4-BE49-F238E27FC236}">
                <a16:creationId xmlns:a16="http://schemas.microsoft.com/office/drawing/2014/main" id="{D878BF39-0937-EF51-F53A-9576126B1EA5}"/>
              </a:ext>
            </a:extLst>
          </p:cNvPr>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94" name="Google Shape;171;g1bfb7f1703a_0_42">
            <a:extLst>
              <a:ext uri="{FF2B5EF4-FFF2-40B4-BE49-F238E27FC236}">
                <a16:creationId xmlns:a16="http://schemas.microsoft.com/office/drawing/2014/main" id="{F16EF75D-A871-831C-D495-31EDC273BABF}"/>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2" name="TextBox 1">
            <a:extLst>
              <a:ext uri="{FF2B5EF4-FFF2-40B4-BE49-F238E27FC236}">
                <a16:creationId xmlns:a16="http://schemas.microsoft.com/office/drawing/2014/main" id="{57A172D5-9FEA-0855-DD45-16370D53AC17}"/>
              </a:ext>
            </a:extLst>
          </p:cNvPr>
          <p:cNvSpPr txBox="1"/>
          <p:nvPr/>
        </p:nvSpPr>
        <p:spPr>
          <a:xfrm>
            <a:off x="457828" y="380879"/>
            <a:ext cx="326857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Preliminaries</a:t>
            </a:r>
          </a:p>
        </p:txBody>
      </p:sp>
      <p:pic>
        <p:nvPicPr>
          <p:cNvPr id="9" name="Picture 8">
            <a:extLst>
              <a:ext uri="{FF2B5EF4-FFF2-40B4-BE49-F238E27FC236}">
                <a16:creationId xmlns:a16="http://schemas.microsoft.com/office/drawing/2014/main" id="{743D48D2-D4FC-DF81-CADB-1BDAB61778B1}"/>
              </a:ext>
            </a:extLst>
          </p:cNvPr>
          <p:cNvPicPr>
            <a:picLocks noChangeAspect="1"/>
          </p:cNvPicPr>
          <p:nvPr/>
        </p:nvPicPr>
        <p:blipFill>
          <a:blip r:embed="rId5"/>
          <a:stretch>
            <a:fillRect/>
          </a:stretch>
        </p:blipFill>
        <p:spPr>
          <a:xfrm>
            <a:off x="560160" y="1515960"/>
            <a:ext cx="8564790" cy="3913647"/>
          </a:xfrm>
          <a:prstGeom prst="rect">
            <a:avLst/>
          </a:prstGeom>
        </p:spPr>
      </p:pic>
      <p:sp>
        <p:nvSpPr>
          <p:cNvPr id="4" name="TextBox 3">
            <a:extLst>
              <a:ext uri="{FF2B5EF4-FFF2-40B4-BE49-F238E27FC236}">
                <a16:creationId xmlns:a16="http://schemas.microsoft.com/office/drawing/2014/main" id="{D984E8E2-12E4-8F4A-5C7D-1DBA017BEB7D}"/>
              </a:ext>
            </a:extLst>
          </p:cNvPr>
          <p:cNvSpPr txBox="1"/>
          <p:nvPr/>
        </p:nvSpPr>
        <p:spPr>
          <a:xfrm>
            <a:off x="560160" y="1053749"/>
            <a:ext cx="6096000" cy="369332"/>
          </a:xfrm>
          <a:prstGeom prst="rect">
            <a:avLst/>
          </a:prstGeom>
          <a:noFill/>
        </p:spPr>
        <p:txBody>
          <a:bodyPr wrap="square">
            <a:spAutoFit/>
          </a:bodyPr>
          <a:lstStyle/>
          <a:p>
            <a:r>
              <a:rPr lang="en-US"/>
              <a:t>Spectral Norm</a:t>
            </a:r>
          </a:p>
        </p:txBody>
      </p:sp>
    </p:spTree>
    <p:extLst>
      <p:ext uri="{BB962C8B-B14F-4D97-AF65-F5344CB8AC3E}">
        <p14:creationId xmlns:p14="http://schemas.microsoft.com/office/powerpoint/2010/main" val="889510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FCA25-409D-AF26-271A-C9E00F35DA41}"/>
            </a:ext>
          </a:extLst>
        </p:cNvPr>
        <p:cNvGrpSpPr/>
        <p:nvPr/>
      </p:nvGrpSpPr>
      <p:grpSpPr>
        <a:xfrm>
          <a:off x="0" y="0"/>
          <a:ext cx="0" cy="0"/>
          <a:chOff x="0" y="0"/>
          <a:chExt cx="0" cy="0"/>
        </a:xfrm>
      </p:grpSpPr>
      <p:sp>
        <p:nvSpPr>
          <p:cNvPr id="89" name="Google Shape;73;p15">
            <a:extLst>
              <a:ext uri="{FF2B5EF4-FFF2-40B4-BE49-F238E27FC236}">
                <a16:creationId xmlns:a16="http://schemas.microsoft.com/office/drawing/2014/main" id="{38C5FBB8-CFFA-C159-C138-86ED2C0744E6}"/>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90" name="Google Shape;74;p15">
            <a:extLst>
              <a:ext uri="{FF2B5EF4-FFF2-40B4-BE49-F238E27FC236}">
                <a16:creationId xmlns:a16="http://schemas.microsoft.com/office/drawing/2014/main" id="{E4482BA1-92E3-9D8D-6D70-2144DC16E007}"/>
              </a:ext>
            </a:extLst>
          </p:cNvPr>
          <p:cNvPicPr/>
          <p:nvPr/>
        </p:nvPicPr>
        <p:blipFill>
          <a:blip r:embed="rId3"/>
          <a:stretch/>
        </p:blipFill>
        <p:spPr>
          <a:xfrm>
            <a:off x="719280" y="6423120"/>
            <a:ext cx="820440" cy="140760"/>
          </a:xfrm>
          <a:prstGeom prst="rect">
            <a:avLst/>
          </a:prstGeom>
          <a:ln w="0">
            <a:noFill/>
          </a:ln>
        </p:spPr>
      </p:pic>
      <p:sp>
        <p:nvSpPr>
          <p:cNvPr id="91" name="Google Shape;75;p15">
            <a:extLst>
              <a:ext uri="{FF2B5EF4-FFF2-40B4-BE49-F238E27FC236}">
                <a16:creationId xmlns:a16="http://schemas.microsoft.com/office/drawing/2014/main" id="{34F4D1DD-CD6D-6F5F-E56C-C31D4DC8A237}"/>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92" name="Google Shape;76;p15">
            <a:extLst>
              <a:ext uri="{FF2B5EF4-FFF2-40B4-BE49-F238E27FC236}">
                <a16:creationId xmlns:a16="http://schemas.microsoft.com/office/drawing/2014/main" id="{943E1296-09B1-0CBA-03D0-2AEB6770DB11}"/>
              </a:ext>
            </a:extLst>
          </p:cNvPr>
          <p:cNvPicPr/>
          <p:nvPr/>
        </p:nvPicPr>
        <p:blipFill>
          <a:blip r:embed="rId4"/>
          <a:stretch/>
        </p:blipFill>
        <p:spPr>
          <a:xfrm>
            <a:off x="10530360" y="6434640"/>
            <a:ext cx="1110960" cy="117000"/>
          </a:xfrm>
          <a:prstGeom prst="rect">
            <a:avLst/>
          </a:prstGeom>
          <a:ln w="0">
            <a:noFill/>
          </a:ln>
        </p:spPr>
      </p:pic>
      <p:sp>
        <p:nvSpPr>
          <p:cNvPr id="93" name="Google Shape;78;p15">
            <a:extLst>
              <a:ext uri="{FF2B5EF4-FFF2-40B4-BE49-F238E27FC236}">
                <a16:creationId xmlns:a16="http://schemas.microsoft.com/office/drawing/2014/main" id="{7DCCA78D-8021-8B17-A36C-D7551A7DCC96}"/>
              </a:ext>
            </a:extLst>
          </p:cNvPr>
          <p:cNvSpPr/>
          <p:nvPr/>
        </p:nvSpPr>
        <p:spPr>
          <a:xfrm>
            <a:off x="74160" y="981000"/>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94" name="Google Shape;171;g1bfb7f1703a_0_42">
            <a:extLst>
              <a:ext uri="{FF2B5EF4-FFF2-40B4-BE49-F238E27FC236}">
                <a16:creationId xmlns:a16="http://schemas.microsoft.com/office/drawing/2014/main" id="{6299DA95-394C-3CFE-8FE0-68179CBF5DDC}"/>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2" name="TextBox 1">
            <a:extLst>
              <a:ext uri="{FF2B5EF4-FFF2-40B4-BE49-F238E27FC236}">
                <a16:creationId xmlns:a16="http://schemas.microsoft.com/office/drawing/2014/main" id="{8AFE754F-CCF0-D88E-8684-FAEF18E54BE3}"/>
              </a:ext>
            </a:extLst>
          </p:cNvPr>
          <p:cNvSpPr txBox="1"/>
          <p:nvPr/>
        </p:nvSpPr>
        <p:spPr>
          <a:xfrm>
            <a:off x="457828" y="380879"/>
            <a:ext cx="326857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Preliminaries</a:t>
            </a:r>
          </a:p>
        </p:txBody>
      </p:sp>
      <p:pic>
        <p:nvPicPr>
          <p:cNvPr id="9" name="Picture 8">
            <a:extLst>
              <a:ext uri="{FF2B5EF4-FFF2-40B4-BE49-F238E27FC236}">
                <a16:creationId xmlns:a16="http://schemas.microsoft.com/office/drawing/2014/main" id="{7EACF4F9-693E-3DA6-4AAC-3EECE1D4048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0160" y="1603484"/>
            <a:ext cx="8564790" cy="3738599"/>
          </a:xfrm>
          <a:prstGeom prst="rect">
            <a:avLst/>
          </a:prstGeom>
        </p:spPr>
      </p:pic>
      <p:sp>
        <p:nvSpPr>
          <p:cNvPr id="4" name="TextBox 3">
            <a:extLst>
              <a:ext uri="{FF2B5EF4-FFF2-40B4-BE49-F238E27FC236}">
                <a16:creationId xmlns:a16="http://schemas.microsoft.com/office/drawing/2014/main" id="{253F6BEF-CEA5-3ACC-C4F8-6A62BCA1D906}"/>
              </a:ext>
            </a:extLst>
          </p:cNvPr>
          <p:cNvSpPr txBox="1"/>
          <p:nvPr/>
        </p:nvSpPr>
        <p:spPr>
          <a:xfrm>
            <a:off x="560160" y="1053749"/>
            <a:ext cx="6096000" cy="369332"/>
          </a:xfrm>
          <a:prstGeom prst="rect">
            <a:avLst/>
          </a:prstGeom>
          <a:noFill/>
        </p:spPr>
        <p:txBody>
          <a:bodyPr wrap="square">
            <a:spAutoFit/>
          </a:bodyPr>
          <a:lstStyle/>
          <a:p>
            <a:r>
              <a:rPr lang="en-US" err="1"/>
              <a:t>Frobenius</a:t>
            </a:r>
            <a:r>
              <a:rPr lang="en-US"/>
              <a:t> Norm</a:t>
            </a:r>
          </a:p>
        </p:txBody>
      </p:sp>
    </p:spTree>
    <p:extLst>
      <p:ext uri="{BB962C8B-B14F-4D97-AF65-F5344CB8AC3E}">
        <p14:creationId xmlns:p14="http://schemas.microsoft.com/office/powerpoint/2010/main" val="2480280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608C3-F232-3EFF-ECCA-E323281328E7}"/>
            </a:ext>
          </a:extLst>
        </p:cNvPr>
        <p:cNvGrpSpPr/>
        <p:nvPr/>
      </p:nvGrpSpPr>
      <p:grpSpPr>
        <a:xfrm>
          <a:off x="0" y="0"/>
          <a:ext cx="0" cy="0"/>
          <a:chOff x="0" y="0"/>
          <a:chExt cx="0" cy="0"/>
        </a:xfrm>
      </p:grpSpPr>
      <p:sp>
        <p:nvSpPr>
          <p:cNvPr id="107" name="Google Shape;73;p15">
            <a:extLst>
              <a:ext uri="{FF2B5EF4-FFF2-40B4-BE49-F238E27FC236}">
                <a16:creationId xmlns:a16="http://schemas.microsoft.com/office/drawing/2014/main" id="{A5D30E9D-2478-BAF7-C02B-0C093777CEC9}"/>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108" name="Google Shape;74;p15">
            <a:extLst>
              <a:ext uri="{FF2B5EF4-FFF2-40B4-BE49-F238E27FC236}">
                <a16:creationId xmlns:a16="http://schemas.microsoft.com/office/drawing/2014/main" id="{CECEF8C2-8B56-4062-472F-F9C573E016B6}"/>
              </a:ext>
            </a:extLst>
          </p:cNvPr>
          <p:cNvPicPr/>
          <p:nvPr/>
        </p:nvPicPr>
        <p:blipFill>
          <a:blip r:embed="rId3"/>
          <a:stretch/>
        </p:blipFill>
        <p:spPr>
          <a:xfrm>
            <a:off x="719280" y="6423120"/>
            <a:ext cx="820440" cy="140760"/>
          </a:xfrm>
          <a:prstGeom prst="rect">
            <a:avLst/>
          </a:prstGeom>
          <a:ln w="0">
            <a:noFill/>
          </a:ln>
        </p:spPr>
      </p:pic>
      <p:sp>
        <p:nvSpPr>
          <p:cNvPr id="109" name="Google Shape;75;p15">
            <a:extLst>
              <a:ext uri="{FF2B5EF4-FFF2-40B4-BE49-F238E27FC236}">
                <a16:creationId xmlns:a16="http://schemas.microsoft.com/office/drawing/2014/main" id="{767CA6A4-0601-37AF-6688-BCDC80D6C039}"/>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110" name="Google Shape;76;p15">
            <a:extLst>
              <a:ext uri="{FF2B5EF4-FFF2-40B4-BE49-F238E27FC236}">
                <a16:creationId xmlns:a16="http://schemas.microsoft.com/office/drawing/2014/main" id="{C64B8055-065E-DEC9-034F-134C627F51A4}"/>
              </a:ext>
            </a:extLst>
          </p:cNvPr>
          <p:cNvPicPr/>
          <p:nvPr/>
        </p:nvPicPr>
        <p:blipFill>
          <a:blip r:embed="rId4"/>
          <a:stretch/>
        </p:blipFill>
        <p:spPr>
          <a:xfrm>
            <a:off x="10530360" y="6434640"/>
            <a:ext cx="1110960" cy="117000"/>
          </a:xfrm>
          <a:prstGeom prst="rect">
            <a:avLst/>
          </a:prstGeom>
          <a:ln w="0">
            <a:noFill/>
          </a:ln>
        </p:spPr>
      </p:pic>
      <p:sp>
        <p:nvSpPr>
          <p:cNvPr id="111" name="Google Shape;78;p15">
            <a:extLst>
              <a:ext uri="{FF2B5EF4-FFF2-40B4-BE49-F238E27FC236}">
                <a16:creationId xmlns:a16="http://schemas.microsoft.com/office/drawing/2014/main" id="{09047146-463C-892F-D4A3-1A7DF10C458A}"/>
              </a:ext>
            </a:extLst>
          </p:cNvPr>
          <p:cNvSpPr/>
          <p:nvPr/>
        </p:nvSpPr>
        <p:spPr>
          <a:xfrm>
            <a:off x="74160" y="1041036"/>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12" name="Google Shape;171;g1bfb7f1703a_0_42">
            <a:extLst>
              <a:ext uri="{FF2B5EF4-FFF2-40B4-BE49-F238E27FC236}">
                <a16:creationId xmlns:a16="http://schemas.microsoft.com/office/drawing/2014/main" id="{814AF7C3-4F44-E076-51B2-A5A45318F75B}"/>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6" name="TextBox 5">
            <a:extLst>
              <a:ext uri="{FF2B5EF4-FFF2-40B4-BE49-F238E27FC236}">
                <a16:creationId xmlns:a16="http://schemas.microsoft.com/office/drawing/2014/main" id="{2F51D635-A90A-6F85-9122-256CA310693E}"/>
              </a:ext>
            </a:extLst>
          </p:cNvPr>
          <p:cNvSpPr txBox="1"/>
          <p:nvPr/>
        </p:nvSpPr>
        <p:spPr>
          <a:xfrm>
            <a:off x="429489" y="1256146"/>
            <a:ext cx="6076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Measures on the first layer Trained CIFAR-10</a:t>
            </a:r>
            <a:endParaRPr lang="en-US"/>
          </a:p>
        </p:txBody>
      </p:sp>
      <p:pic>
        <p:nvPicPr>
          <p:cNvPr id="7" name="Picture 6">
            <a:extLst>
              <a:ext uri="{FF2B5EF4-FFF2-40B4-BE49-F238E27FC236}">
                <a16:creationId xmlns:a16="http://schemas.microsoft.com/office/drawing/2014/main" id="{9F28889C-80C7-B13B-120D-967CCBEE78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52529" y="452011"/>
            <a:ext cx="3258518" cy="3137114"/>
          </a:xfrm>
          <a:prstGeom prst="rect">
            <a:avLst/>
          </a:prstGeom>
        </p:spPr>
      </p:pic>
      <p:sp>
        <p:nvSpPr>
          <p:cNvPr id="9" name="TextBox 8">
            <a:extLst>
              <a:ext uri="{FF2B5EF4-FFF2-40B4-BE49-F238E27FC236}">
                <a16:creationId xmlns:a16="http://schemas.microsoft.com/office/drawing/2014/main" id="{FE88C78E-645F-B4AB-700C-25AABF25F2B9}"/>
              </a:ext>
            </a:extLst>
          </p:cNvPr>
          <p:cNvSpPr txBox="1"/>
          <p:nvPr/>
        </p:nvSpPr>
        <p:spPr>
          <a:xfrm>
            <a:off x="443974" y="380879"/>
            <a:ext cx="471406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First layer</a:t>
            </a:r>
            <a:endParaRPr lang="en-US"/>
          </a:p>
        </p:txBody>
      </p:sp>
      <p:pic>
        <p:nvPicPr>
          <p:cNvPr id="4" name="Picture 2">
            <a:extLst>
              <a:ext uri="{FF2B5EF4-FFF2-40B4-BE49-F238E27FC236}">
                <a16:creationId xmlns:a16="http://schemas.microsoft.com/office/drawing/2014/main" id="{D624C79C-EDDC-11B2-D6F7-F06B55B86C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8540" y="3797155"/>
            <a:ext cx="2610670" cy="25006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9D047B-6471-F94E-F1B6-7F11D5B29147}"/>
                  </a:ext>
                </a:extLst>
              </p:cNvPr>
              <p:cNvSpPr txBox="1"/>
              <p:nvPr/>
            </p:nvSpPr>
            <p:spPr>
              <a:xfrm>
                <a:off x="8558540" y="3905362"/>
                <a:ext cx="10972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𝑑</m:t>
                          </m:r>
                        </m:sup>
                      </m:sSup>
                    </m:oMath>
                  </m:oMathPara>
                </a14:m>
                <a:endParaRPr lang="en-US"/>
              </a:p>
            </p:txBody>
          </p:sp>
        </mc:Choice>
        <mc:Fallback xmlns="">
          <p:sp>
            <p:nvSpPr>
              <p:cNvPr id="8" name="TextBox 7">
                <a:extLst>
                  <a:ext uri="{FF2B5EF4-FFF2-40B4-BE49-F238E27FC236}">
                    <a16:creationId xmlns:a16="http://schemas.microsoft.com/office/drawing/2014/main" id="{2C9D047B-6471-F94E-F1B6-7F11D5B29147}"/>
                  </a:ext>
                </a:extLst>
              </p:cNvPr>
              <p:cNvSpPr txBox="1">
                <a:spLocks noRot="1" noChangeAspect="1" noMove="1" noResize="1" noEditPoints="1" noAdjustHandles="1" noChangeArrowheads="1" noChangeShapeType="1" noTextEdit="1"/>
              </p:cNvSpPr>
              <p:nvPr/>
            </p:nvSpPr>
            <p:spPr>
              <a:xfrm>
                <a:off x="8558540" y="3905362"/>
                <a:ext cx="109726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484E76E-BAFB-1BBE-EB4A-E141C5A722A2}"/>
                  </a:ext>
                </a:extLst>
              </p:cNvPr>
              <p:cNvSpPr txBox="1"/>
              <p:nvPr/>
            </p:nvSpPr>
            <p:spPr>
              <a:xfrm>
                <a:off x="10214551" y="3954436"/>
                <a:ext cx="1247774"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𝑽</m:t>
                      </m:r>
                      <m:r>
                        <a:rPr lang="en-US" sz="18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𝑐</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sup>
                      </m:sSup>
                    </m:oMath>
                  </m:oMathPara>
                </a14:m>
                <a:endParaRPr lang="en-US"/>
              </a:p>
            </p:txBody>
          </p:sp>
        </mc:Choice>
        <mc:Fallback xmlns="">
          <p:sp>
            <p:nvSpPr>
              <p:cNvPr id="10" name="TextBox 9">
                <a:extLst>
                  <a:ext uri="{FF2B5EF4-FFF2-40B4-BE49-F238E27FC236}">
                    <a16:creationId xmlns:a16="http://schemas.microsoft.com/office/drawing/2014/main" id="{A484E76E-BAFB-1BBE-EB4A-E141C5A722A2}"/>
                  </a:ext>
                </a:extLst>
              </p:cNvPr>
              <p:cNvSpPr txBox="1">
                <a:spLocks noRot="1" noChangeAspect="1" noMove="1" noResize="1" noEditPoints="1" noAdjustHandles="1" noChangeArrowheads="1" noChangeShapeType="1" noTextEdit="1"/>
              </p:cNvSpPr>
              <p:nvPr/>
            </p:nvSpPr>
            <p:spPr>
              <a:xfrm>
                <a:off x="10214551" y="3954436"/>
                <a:ext cx="1247774" cy="374270"/>
              </a:xfrm>
              <a:prstGeom prst="rect">
                <a:avLst/>
              </a:prstGeom>
              <a:blipFill>
                <a:blip r:embed="rId8"/>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77919D9E-38FE-7C25-CF74-BC74EBAC0AAD}"/>
              </a:ext>
            </a:extLst>
          </p:cNvPr>
          <p:cNvPicPr>
            <a:picLocks noChangeAspect="1"/>
          </p:cNvPicPr>
          <p:nvPr/>
        </p:nvPicPr>
        <p:blipFill>
          <a:blip r:embed="rId9"/>
          <a:stretch>
            <a:fillRect/>
          </a:stretch>
        </p:blipFill>
        <p:spPr>
          <a:xfrm>
            <a:off x="10896423" y="769485"/>
            <a:ext cx="1153431" cy="601035"/>
          </a:xfrm>
          <a:prstGeom prst="rect">
            <a:avLst/>
          </a:prstGeom>
        </p:spPr>
      </p:pic>
      <p:pic>
        <p:nvPicPr>
          <p:cNvPr id="19" name="Picture 18">
            <a:extLst>
              <a:ext uri="{FF2B5EF4-FFF2-40B4-BE49-F238E27FC236}">
                <a16:creationId xmlns:a16="http://schemas.microsoft.com/office/drawing/2014/main" id="{CDD0BF38-86D0-72F7-6280-D0F7E532892A}"/>
              </a:ext>
            </a:extLst>
          </p:cNvPr>
          <p:cNvPicPr>
            <a:picLocks noChangeAspect="1"/>
          </p:cNvPicPr>
          <p:nvPr/>
        </p:nvPicPr>
        <p:blipFill>
          <a:blip r:embed="rId10"/>
          <a:stretch>
            <a:fillRect/>
          </a:stretch>
        </p:blipFill>
        <p:spPr>
          <a:xfrm>
            <a:off x="7465709" y="1244529"/>
            <a:ext cx="186820" cy="10300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5D924-4B73-585C-0A03-3C137B643082}"/>
                  </a:ext>
                </a:extLst>
              </p:cNvPr>
              <p:cNvSpPr txBox="1"/>
              <p:nvPr/>
            </p:nvSpPr>
            <p:spPr>
              <a:xfrm>
                <a:off x="449085" y="1631953"/>
                <a:ext cx="7351716" cy="40420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ea typeface="+mn-lt"/>
                  <a:cs typeface="+mn-lt"/>
                </a:endParaRPr>
              </a:p>
              <a:p>
                <a:r>
                  <a:rPr lang="en-US" b="1" err="1">
                    <a:ea typeface="+mn-lt"/>
                    <a:cs typeface="+mn-lt"/>
                  </a:rPr>
                  <a:t>Frobenius</a:t>
                </a:r>
                <a:r>
                  <a:rPr lang="en-US" b="1">
                    <a:ea typeface="+mn-lt"/>
                    <a:cs typeface="+mn-lt"/>
                  </a:rPr>
                  <a:t> Norm Trend:</a:t>
                </a:r>
                <a:endParaRPr lang="en-US">
                  <a:ea typeface="+mn-lt"/>
                  <a:cs typeface="+mn-lt"/>
                </a:endParaRPr>
              </a:p>
              <a:p>
                <a:pPr lvl="1">
                  <a:buFont typeface="Arial"/>
                  <a:buChar char="•"/>
                </a:pPr>
                <a:r>
                  <a:rPr lang="en-US" b="1">
                    <a:ea typeface="+mn-lt"/>
                    <a:cs typeface="+mn-lt"/>
                  </a:rPr>
                  <a:t>Initial Decrease:</a:t>
                </a:r>
                <a:endParaRPr lang="en-US">
                  <a:ea typeface="+mn-lt"/>
                  <a:cs typeface="+mn-lt"/>
                </a:endParaRPr>
              </a:p>
              <a:p>
                <a:pPr lvl="2">
                  <a:buFont typeface="Arial"/>
                  <a:buChar char="•"/>
                </a:pPr>
                <a:r>
                  <a:rPr lang="en-US" b="1">
                    <a:ea typeface="+mn-lt"/>
                    <a:cs typeface="+mn-lt"/>
                  </a:rPr>
                  <a:t> Cause:</a:t>
                </a:r>
                <a:r>
                  <a:rPr lang="en-US">
                    <a:ea typeface="+mn-lt"/>
                    <a:cs typeface="+mn-lt"/>
                  </a:rPr>
                  <a:t> As </a:t>
                </a:r>
                <a14:m>
                  <m:oMath xmlns:m="http://schemas.openxmlformats.org/officeDocument/2006/math">
                    <m:r>
                      <a:rPr lang="en-US" i="1" dirty="0" smtClean="0">
                        <a:latin typeface="Cambria Math" panose="02040503050406030204" pitchFamily="18" charset="0"/>
                        <a:ea typeface="+mn-lt"/>
                        <a:cs typeface="+mn-lt"/>
                      </a:rPr>
                      <m:t>h</m:t>
                    </m:r>
                  </m:oMath>
                </a14:m>
                <a:r>
                  <a:rPr lang="en-US">
                    <a:ea typeface="+mn-lt"/>
                    <a:cs typeface="+mn-lt"/>
                  </a:rPr>
                  <a:t> increases, each hidden unit’s weight decreases.</a:t>
                </a:r>
              </a:p>
              <a:p>
                <a:pPr lvl="2">
                  <a:buFont typeface="Arial"/>
                  <a:buChar char="•"/>
                </a:pPr>
                <a:r>
                  <a:rPr lang="en-US" b="1">
                    <a:ea typeface="+mn-lt"/>
                    <a:cs typeface="+mn-lt"/>
                  </a:rPr>
                  <a:t> Effect:</a:t>
                </a:r>
                <a:r>
                  <a:rPr lang="en-US">
                    <a:ea typeface="+mn-lt"/>
                    <a:cs typeface="+mn-lt"/>
                  </a:rPr>
                  <a:t> Since </a:t>
                </a:r>
                <a:r>
                  <a:rPr lang="en-US" err="1">
                    <a:ea typeface="+mn-lt"/>
                    <a:cs typeface="+mn-lt"/>
                  </a:rPr>
                  <a:t>Frobenius</a:t>
                </a:r>
                <a:r>
                  <a:rPr lang="en-US">
                    <a:ea typeface="+mn-lt"/>
                    <a:cs typeface="+mn-lt"/>
                  </a:rPr>
                  <a:t> norm is square root of sum of square of individual hidden unit weights, reduced individual weight magnitudes lead to an overall </a:t>
                </a:r>
                <a:r>
                  <a:rPr lang="en-US" b="1">
                    <a:ea typeface="+mn-lt"/>
                    <a:cs typeface="+mn-lt"/>
                  </a:rPr>
                  <a:t>decrease</a:t>
                </a:r>
                <a:r>
                  <a:rPr lang="en-US">
                    <a:ea typeface="+mn-lt"/>
                    <a:cs typeface="+mn-lt"/>
                  </a:rPr>
                  <a:t> in the </a:t>
                </a:r>
                <a:r>
                  <a:rPr lang="en-US" err="1">
                    <a:ea typeface="+mn-lt"/>
                    <a:cs typeface="+mn-lt"/>
                  </a:rPr>
                  <a:t>Frobenius</a:t>
                </a:r>
                <a:r>
                  <a:rPr lang="en-US">
                    <a:ea typeface="+mn-lt"/>
                    <a:cs typeface="+mn-lt"/>
                  </a:rPr>
                  <a:t> norm ( </a:t>
                </a:r>
                <a14:m>
                  <m:oMath xmlns:m="http://schemas.openxmlformats.org/officeDocument/2006/math">
                    <m:sSub>
                      <m:sSubPr>
                        <m:ctrlPr>
                          <a:rPr lang="en-US" b="0" i="1" smtClean="0">
                            <a:latin typeface="Cambria Math" panose="02040503050406030204" pitchFamily="18" charset="0"/>
                            <a:ea typeface="+mn-lt"/>
                            <a:cs typeface="+mn-lt"/>
                          </a:rPr>
                        </m:ctrlPr>
                      </m:sSubPr>
                      <m:e>
                        <m:d>
                          <m:dPr>
                            <m:begChr m:val="|"/>
                            <m:endChr m:val="|"/>
                            <m:ctrlPr>
                              <a:rPr lang="en-US" b="0" i="1" smtClean="0">
                                <a:latin typeface="Cambria Math" panose="02040503050406030204" pitchFamily="18" charset="0"/>
                                <a:ea typeface="+mn-lt"/>
                                <a:cs typeface="+mn-lt"/>
                              </a:rPr>
                            </m:ctrlPr>
                          </m:dPr>
                          <m:e>
                            <m:d>
                              <m:dPr>
                                <m:begChr m:val="|"/>
                                <m:endChr m:val="|"/>
                                <m:ctrlPr>
                                  <a:rPr lang="en-US" b="0" i="1" smtClean="0">
                                    <a:latin typeface="Cambria Math" panose="02040503050406030204" pitchFamily="18" charset="0"/>
                                    <a:ea typeface="+mn-lt"/>
                                    <a:cs typeface="+mn-lt"/>
                                  </a:rPr>
                                </m:ctrlPr>
                              </m:dPr>
                              <m:e>
                                <m:r>
                                  <a:rPr lang="en-US" b="1" i="0" smtClean="0">
                                    <a:latin typeface="Cambria Math" panose="02040503050406030204" pitchFamily="18" charset="0"/>
                                    <a:ea typeface="+mn-lt"/>
                                    <a:cs typeface="+mn-lt"/>
                                  </a:rPr>
                                  <m:t>𝐔</m:t>
                                </m:r>
                              </m:e>
                            </m:d>
                          </m:e>
                        </m:d>
                      </m:e>
                      <m:sub>
                        <m:r>
                          <a:rPr lang="en-US" b="0" i="1" smtClean="0">
                            <a:latin typeface="Cambria Math" panose="02040503050406030204" pitchFamily="18" charset="0"/>
                            <a:ea typeface="+mn-lt"/>
                            <a:cs typeface="+mn-lt"/>
                          </a:rPr>
                          <m:t>𝐹</m:t>
                        </m:r>
                      </m:sub>
                    </m:sSub>
                    <m:r>
                      <a:rPr lang="en-US" b="0" i="0" smtClean="0">
                        <a:latin typeface="Cambria Math" panose="02040503050406030204" pitchFamily="18" charset="0"/>
                        <a:ea typeface="+mn-lt"/>
                        <a:cs typeface="+mn-lt"/>
                      </a:rPr>
                      <m:t> </m:t>
                    </m:r>
                  </m:oMath>
                </a14:m>
                <a:r>
                  <a:rPr lang="en-US">
                    <a:ea typeface="+mn-lt"/>
                    <a:cs typeface="+mn-lt"/>
                  </a:rPr>
                  <a:t>).</a:t>
                </a:r>
              </a:p>
              <a:p>
                <a:pPr lvl="2">
                  <a:buFont typeface="Arial"/>
                  <a:buChar char="•"/>
                </a:pPr>
                <a:r>
                  <a:rPr lang="en-US">
                    <a:ea typeface="+mn-lt"/>
                    <a:cs typeface="+mn-lt"/>
                  </a:rPr>
                  <a:t> Also, each hidden unit’s deviation from initialization decreases, </a:t>
                </a:r>
                <a:r>
                  <a:rPr lang="en-US" err="1">
                    <a:ea typeface="+mn-lt"/>
                    <a:cs typeface="+mn-lt"/>
                  </a:rPr>
                  <a:t>ie</a:t>
                </a:r>
                <a:r>
                  <a:rPr lang="en-US">
                    <a:ea typeface="+mn-lt"/>
                    <a:cs typeface="+mn-lt"/>
                  </a:rPr>
                  <a:t>, </a:t>
                </a:r>
                <a:r>
                  <a:rPr lang="en-US" b="1">
                    <a:ea typeface="+mn-lt"/>
                    <a:cs typeface="+mn-lt"/>
                  </a:rPr>
                  <a:t>Unit Capacity (                      )</a:t>
                </a:r>
                <a:r>
                  <a:rPr lang="en-US">
                    <a:ea typeface="+mn-lt"/>
                    <a:cs typeface="+mn-lt"/>
                  </a:rPr>
                  <a:t> decreases.</a:t>
                </a:r>
              </a:p>
              <a:p>
                <a:pPr lvl="2">
                  <a:buFont typeface="Arial"/>
                  <a:buChar char="•"/>
                </a:pPr>
                <a:endParaRPr lang="en-US" b="1">
                  <a:cs typeface="Arial"/>
                </a:endParaRPr>
              </a:p>
              <a:p>
                <a:pPr marL="285750" indent="-285750">
                  <a:buFont typeface="Arial"/>
                  <a:buChar char="•"/>
                </a:pPr>
                <a:endParaRPr lang="en-US"/>
              </a:p>
              <a:p>
                <a:pPr algn="l"/>
                <a:endParaRPr lang="en-US"/>
              </a:p>
            </p:txBody>
          </p:sp>
        </mc:Choice>
        <mc:Fallback xmlns="">
          <p:sp>
            <p:nvSpPr>
              <p:cNvPr id="2" name="TextBox 1">
                <a:extLst>
                  <a:ext uri="{FF2B5EF4-FFF2-40B4-BE49-F238E27FC236}">
                    <a16:creationId xmlns:a16="http://schemas.microsoft.com/office/drawing/2014/main" id="{78C5D924-4B73-585C-0A03-3C137B643082}"/>
                  </a:ext>
                </a:extLst>
              </p:cNvPr>
              <p:cNvSpPr txBox="1">
                <a:spLocks noRot="1" noChangeAspect="1" noMove="1" noResize="1" noEditPoints="1" noAdjustHandles="1" noChangeArrowheads="1" noChangeShapeType="1" noTextEdit="1"/>
              </p:cNvSpPr>
              <p:nvPr/>
            </p:nvSpPr>
            <p:spPr>
              <a:xfrm>
                <a:off x="449085" y="1631953"/>
                <a:ext cx="7351716" cy="4042069"/>
              </a:xfrm>
              <a:prstGeom prst="rect">
                <a:avLst/>
              </a:prstGeom>
              <a:blipFill>
                <a:blip r:embed="rId11"/>
                <a:stretch>
                  <a:fillRect l="-74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1E20FA9A-9950-EFD3-5425-377F4E17ADC9}"/>
              </a:ext>
            </a:extLst>
          </p:cNvPr>
          <p:cNvPicPr>
            <a:picLocks noChangeAspect="1"/>
          </p:cNvPicPr>
          <p:nvPr/>
        </p:nvPicPr>
        <p:blipFill>
          <a:blip r:embed="rId12"/>
          <a:stretch>
            <a:fillRect/>
          </a:stretch>
        </p:blipFill>
        <p:spPr>
          <a:xfrm>
            <a:off x="4616756" y="4451163"/>
            <a:ext cx="1309812" cy="395023"/>
          </a:xfrm>
          <a:prstGeom prst="rect">
            <a:avLst/>
          </a:prstGeom>
        </p:spPr>
      </p:pic>
    </p:spTree>
    <p:extLst>
      <p:ext uri="{BB962C8B-B14F-4D97-AF65-F5344CB8AC3E}">
        <p14:creationId xmlns:p14="http://schemas.microsoft.com/office/powerpoint/2010/main" val="2681337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4AC-1628-C6FD-8C54-A31EE26B141F}"/>
            </a:ext>
          </a:extLst>
        </p:cNvPr>
        <p:cNvGrpSpPr/>
        <p:nvPr/>
      </p:nvGrpSpPr>
      <p:grpSpPr>
        <a:xfrm>
          <a:off x="0" y="0"/>
          <a:ext cx="0" cy="0"/>
          <a:chOff x="0" y="0"/>
          <a:chExt cx="0" cy="0"/>
        </a:xfrm>
      </p:grpSpPr>
      <p:sp>
        <p:nvSpPr>
          <p:cNvPr id="107" name="Google Shape;73;p15">
            <a:extLst>
              <a:ext uri="{FF2B5EF4-FFF2-40B4-BE49-F238E27FC236}">
                <a16:creationId xmlns:a16="http://schemas.microsoft.com/office/drawing/2014/main" id="{625E0606-98A1-EB7A-38B1-9EE0C8F58D7D}"/>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108" name="Google Shape;74;p15">
            <a:extLst>
              <a:ext uri="{FF2B5EF4-FFF2-40B4-BE49-F238E27FC236}">
                <a16:creationId xmlns:a16="http://schemas.microsoft.com/office/drawing/2014/main" id="{27935FD0-D950-1F40-B233-7480CB9F881B}"/>
              </a:ext>
            </a:extLst>
          </p:cNvPr>
          <p:cNvPicPr/>
          <p:nvPr/>
        </p:nvPicPr>
        <p:blipFill>
          <a:blip r:embed="rId3"/>
          <a:stretch/>
        </p:blipFill>
        <p:spPr>
          <a:xfrm>
            <a:off x="719280" y="6423120"/>
            <a:ext cx="820440" cy="140760"/>
          </a:xfrm>
          <a:prstGeom prst="rect">
            <a:avLst/>
          </a:prstGeom>
          <a:ln w="0">
            <a:noFill/>
          </a:ln>
        </p:spPr>
      </p:pic>
      <p:sp>
        <p:nvSpPr>
          <p:cNvPr id="109" name="Google Shape;75;p15">
            <a:extLst>
              <a:ext uri="{FF2B5EF4-FFF2-40B4-BE49-F238E27FC236}">
                <a16:creationId xmlns:a16="http://schemas.microsoft.com/office/drawing/2014/main" id="{B9EEC4B3-7055-7FD6-DF3A-73BFF3437E5D}"/>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110" name="Google Shape;76;p15">
            <a:extLst>
              <a:ext uri="{FF2B5EF4-FFF2-40B4-BE49-F238E27FC236}">
                <a16:creationId xmlns:a16="http://schemas.microsoft.com/office/drawing/2014/main" id="{640265CA-261D-33FD-A984-C438D3AC6C57}"/>
              </a:ext>
            </a:extLst>
          </p:cNvPr>
          <p:cNvPicPr/>
          <p:nvPr/>
        </p:nvPicPr>
        <p:blipFill>
          <a:blip r:embed="rId4"/>
          <a:stretch/>
        </p:blipFill>
        <p:spPr>
          <a:xfrm>
            <a:off x="10530360" y="6434640"/>
            <a:ext cx="1110960" cy="117000"/>
          </a:xfrm>
          <a:prstGeom prst="rect">
            <a:avLst/>
          </a:prstGeom>
          <a:ln w="0">
            <a:noFill/>
          </a:ln>
        </p:spPr>
      </p:pic>
      <p:sp>
        <p:nvSpPr>
          <p:cNvPr id="111" name="Google Shape;78;p15">
            <a:extLst>
              <a:ext uri="{FF2B5EF4-FFF2-40B4-BE49-F238E27FC236}">
                <a16:creationId xmlns:a16="http://schemas.microsoft.com/office/drawing/2014/main" id="{22A28427-22C2-50F8-88E2-3C77B45A36E3}"/>
              </a:ext>
            </a:extLst>
          </p:cNvPr>
          <p:cNvSpPr/>
          <p:nvPr/>
        </p:nvSpPr>
        <p:spPr>
          <a:xfrm>
            <a:off x="74160" y="1041036"/>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12" name="Google Shape;171;g1bfb7f1703a_0_42">
            <a:extLst>
              <a:ext uri="{FF2B5EF4-FFF2-40B4-BE49-F238E27FC236}">
                <a16:creationId xmlns:a16="http://schemas.microsoft.com/office/drawing/2014/main" id="{C96A4DA6-8DF5-25B0-780F-ECCBF334398E}"/>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6" name="TextBox 5">
            <a:extLst>
              <a:ext uri="{FF2B5EF4-FFF2-40B4-BE49-F238E27FC236}">
                <a16:creationId xmlns:a16="http://schemas.microsoft.com/office/drawing/2014/main" id="{1785E94E-722B-1AD3-9505-7813AE935FD2}"/>
              </a:ext>
            </a:extLst>
          </p:cNvPr>
          <p:cNvSpPr txBox="1"/>
          <p:nvPr/>
        </p:nvSpPr>
        <p:spPr>
          <a:xfrm>
            <a:off x="429489" y="1256146"/>
            <a:ext cx="6076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Measures on the first layer Trained CIFAR-10</a:t>
            </a:r>
            <a:endParaRPr lang="en-US"/>
          </a:p>
        </p:txBody>
      </p:sp>
      <p:pic>
        <p:nvPicPr>
          <p:cNvPr id="7" name="Picture 6">
            <a:extLst>
              <a:ext uri="{FF2B5EF4-FFF2-40B4-BE49-F238E27FC236}">
                <a16:creationId xmlns:a16="http://schemas.microsoft.com/office/drawing/2014/main" id="{9D190E26-C23A-B56D-9D73-7703FAD11D9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52529" y="452011"/>
            <a:ext cx="3258518" cy="3137114"/>
          </a:xfrm>
          <a:prstGeom prst="rect">
            <a:avLst/>
          </a:prstGeom>
        </p:spPr>
      </p:pic>
      <p:sp>
        <p:nvSpPr>
          <p:cNvPr id="9" name="TextBox 8">
            <a:extLst>
              <a:ext uri="{FF2B5EF4-FFF2-40B4-BE49-F238E27FC236}">
                <a16:creationId xmlns:a16="http://schemas.microsoft.com/office/drawing/2014/main" id="{BAA35B38-362F-8123-D76D-EFE689C8D7FC}"/>
              </a:ext>
            </a:extLst>
          </p:cNvPr>
          <p:cNvSpPr txBox="1"/>
          <p:nvPr/>
        </p:nvSpPr>
        <p:spPr>
          <a:xfrm>
            <a:off x="443974" y="380879"/>
            <a:ext cx="471406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First layer</a:t>
            </a:r>
            <a:endParaRPr lang="en-US"/>
          </a:p>
        </p:txBody>
      </p:sp>
      <p:pic>
        <p:nvPicPr>
          <p:cNvPr id="4" name="Picture 2">
            <a:extLst>
              <a:ext uri="{FF2B5EF4-FFF2-40B4-BE49-F238E27FC236}">
                <a16:creationId xmlns:a16="http://schemas.microsoft.com/office/drawing/2014/main" id="{8B65DDDC-152C-A962-DC78-B459C8F936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8540" y="3797155"/>
            <a:ext cx="2610670" cy="25006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28A54C-ADA9-A450-AF69-F1C4D7399D78}"/>
                  </a:ext>
                </a:extLst>
              </p:cNvPr>
              <p:cNvSpPr txBox="1"/>
              <p:nvPr/>
            </p:nvSpPr>
            <p:spPr>
              <a:xfrm>
                <a:off x="8558540" y="3905362"/>
                <a:ext cx="10972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𝑑</m:t>
                          </m:r>
                        </m:sup>
                      </m:sSup>
                    </m:oMath>
                  </m:oMathPara>
                </a14:m>
                <a:endParaRPr lang="en-US"/>
              </a:p>
            </p:txBody>
          </p:sp>
        </mc:Choice>
        <mc:Fallback xmlns="">
          <p:sp>
            <p:nvSpPr>
              <p:cNvPr id="8" name="TextBox 7">
                <a:extLst>
                  <a:ext uri="{FF2B5EF4-FFF2-40B4-BE49-F238E27FC236}">
                    <a16:creationId xmlns:a16="http://schemas.microsoft.com/office/drawing/2014/main" id="{6D28A54C-ADA9-A450-AF69-F1C4D7399D78}"/>
                  </a:ext>
                </a:extLst>
              </p:cNvPr>
              <p:cNvSpPr txBox="1">
                <a:spLocks noRot="1" noChangeAspect="1" noMove="1" noResize="1" noEditPoints="1" noAdjustHandles="1" noChangeArrowheads="1" noChangeShapeType="1" noTextEdit="1"/>
              </p:cNvSpPr>
              <p:nvPr/>
            </p:nvSpPr>
            <p:spPr>
              <a:xfrm>
                <a:off x="8558540" y="3905362"/>
                <a:ext cx="109726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DA79294-E13C-E5AD-8F5D-3562F856B0CE}"/>
                  </a:ext>
                </a:extLst>
              </p:cNvPr>
              <p:cNvSpPr txBox="1"/>
              <p:nvPr/>
            </p:nvSpPr>
            <p:spPr>
              <a:xfrm>
                <a:off x="10214551" y="3954436"/>
                <a:ext cx="1247774"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𝑽</m:t>
                      </m:r>
                      <m:r>
                        <a:rPr lang="en-US" sz="18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𝑐</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sup>
                      </m:sSup>
                    </m:oMath>
                  </m:oMathPara>
                </a14:m>
                <a:endParaRPr lang="en-US"/>
              </a:p>
            </p:txBody>
          </p:sp>
        </mc:Choice>
        <mc:Fallback xmlns="">
          <p:sp>
            <p:nvSpPr>
              <p:cNvPr id="10" name="TextBox 9">
                <a:extLst>
                  <a:ext uri="{FF2B5EF4-FFF2-40B4-BE49-F238E27FC236}">
                    <a16:creationId xmlns:a16="http://schemas.microsoft.com/office/drawing/2014/main" id="{2DA79294-E13C-E5AD-8F5D-3562F856B0CE}"/>
                  </a:ext>
                </a:extLst>
              </p:cNvPr>
              <p:cNvSpPr txBox="1">
                <a:spLocks noRot="1" noChangeAspect="1" noMove="1" noResize="1" noEditPoints="1" noAdjustHandles="1" noChangeArrowheads="1" noChangeShapeType="1" noTextEdit="1"/>
              </p:cNvSpPr>
              <p:nvPr/>
            </p:nvSpPr>
            <p:spPr>
              <a:xfrm>
                <a:off x="10214551" y="3954436"/>
                <a:ext cx="1247774" cy="374270"/>
              </a:xfrm>
              <a:prstGeom prst="rect">
                <a:avLst/>
              </a:prstGeom>
              <a:blipFill>
                <a:blip r:embed="rId8"/>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76BAA57B-72DA-D7C7-558D-60B5E8915AB8}"/>
              </a:ext>
            </a:extLst>
          </p:cNvPr>
          <p:cNvPicPr>
            <a:picLocks noChangeAspect="1"/>
          </p:cNvPicPr>
          <p:nvPr/>
        </p:nvPicPr>
        <p:blipFill>
          <a:blip r:embed="rId9"/>
          <a:stretch>
            <a:fillRect/>
          </a:stretch>
        </p:blipFill>
        <p:spPr>
          <a:xfrm>
            <a:off x="10896423" y="769485"/>
            <a:ext cx="1153431" cy="601035"/>
          </a:xfrm>
          <a:prstGeom prst="rect">
            <a:avLst/>
          </a:prstGeom>
        </p:spPr>
      </p:pic>
      <p:pic>
        <p:nvPicPr>
          <p:cNvPr id="19" name="Picture 18">
            <a:extLst>
              <a:ext uri="{FF2B5EF4-FFF2-40B4-BE49-F238E27FC236}">
                <a16:creationId xmlns:a16="http://schemas.microsoft.com/office/drawing/2014/main" id="{A7A038DC-1CFF-5037-8B3A-04933600FF1B}"/>
              </a:ext>
            </a:extLst>
          </p:cNvPr>
          <p:cNvPicPr>
            <a:picLocks noChangeAspect="1"/>
          </p:cNvPicPr>
          <p:nvPr/>
        </p:nvPicPr>
        <p:blipFill>
          <a:blip r:embed="rId10"/>
          <a:stretch>
            <a:fillRect/>
          </a:stretch>
        </p:blipFill>
        <p:spPr>
          <a:xfrm>
            <a:off x="7465709" y="1244529"/>
            <a:ext cx="186820" cy="103003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84CBB78-5AAA-F8EF-FBA6-5696568F96BA}"/>
                  </a:ext>
                </a:extLst>
              </p:cNvPr>
              <p:cNvSpPr txBox="1"/>
              <p:nvPr/>
            </p:nvSpPr>
            <p:spPr>
              <a:xfrm>
                <a:off x="438788" y="1590764"/>
                <a:ext cx="7351716" cy="26570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ea typeface="+mn-lt"/>
                  <a:cs typeface="+mn-lt"/>
                </a:endParaRPr>
              </a:p>
              <a:p>
                <a:r>
                  <a:rPr lang="en-US" b="1" err="1">
                    <a:ea typeface="+mn-lt"/>
                    <a:cs typeface="+mn-lt"/>
                  </a:rPr>
                  <a:t>Frobenius</a:t>
                </a:r>
                <a:r>
                  <a:rPr lang="en-US" b="1">
                    <a:ea typeface="+mn-lt"/>
                    <a:cs typeface="+mn-lt"/>
                  </a:rPr>
                  <a:t> Norm Trend:</a:t>
                </a:r>
                <a:endParaRPr lang="en-US">
                  <a:ea typeface="+mn-lt"/>
                  <a:cs typeface="+mn-lt"/>
                </a:endParaRPr>
              </a:p>
              <a:p>
                <a:pPr lvl="1">
                  <a:buFont typeface="Arial"/>
                  <a:buChar char="•"/>
                </a:pPr>
                <a:r>
                  <a:rPr lang="en-US" b="1">
                    <a:ea typeface="+mn-lt"/>
                    <a:cs typeface="+mn-lt"/>
                  </a:rPr>
                  <a:t>Subsequent Increase:</a:t>
                </a:r>
                <a:endParaRPr lang="en-US">
                  <a:ea typeface="+mn-lt"/>
                  <a:cs typeface="+mn-lt"/>
                </a:endParaRPr>
              </a:p>
              <a:p>
                <a:pPr lvl="2">
                  <a:buFont typeface="Arial"/>
                  <a:buChar char="•"/>
                </a:pPr>
                <a:r>
                  <a:rPr lang="en-US">
                    <a:ea typeface="+mn-lt"/>
                    <a:cs typeface="+mn-lt"/>
                  </a:rPr>
                  <a:t>Even though individual weights decrease with </a:t>
                </a:r>
                <a14:m>
                  <m:oMath xmlns:m="http://schemas.openxmlformats.org/officeDocument/2006/math">
                    <m:r>
                      <a:rPr lang="en-US" b="0" i="1" smtClean="0">
                        <a:latin typeface="Cambria Math" panose="02040503050406030204" pitchFamily="18" charset="0"/>
                        <a:ea typeface="+mn-lt"/>
                        <a:cs typeface="+mn-lt"/>
                      </a:rPr>
                      <m:t>h</m:t>
                    </m:r>
                  </m:oMath>
                </a14:m>
                <a:r>
                  <a:rPr lang="en-US">
                    <a:ea typeface="+mn-lt"/>
                    <a:cs typeface="+mn-lt"/>
                  </a:rPr>
                  <a:t>, the total initialization norm </a:t>
                </a:r>
                <a:r>
                  <a:rPr lang="en-US" b="1">
                    <a:ea typeface="+mn-lt"/>
                    <a:cs typeface="+mn-lt"/>
                  </a:rPr>
                  <a:t>increases</a:t>
                </a:r>
                <a:r>
                  <a:rPr lang="en-US">
                    <a:ea typeface="+mn-lt"/>
                    <a:cs typeface="+mn-lt"/>
                  </a:rPr>
                  <a:t> to the extent that it causes</a:t>
                </a:r>
                <a:r>
                  <a:rPr lang="en-US" b="1">
                    <a:ea typeface="+mn-lt"/>
                    <a:cs typeface="+mn-lt"/>
                  </a:rPr>
                  <a:t> </a:t>
                </a:r>
                <a:r>
                  <a:rPr lang="en-US" b="1" err="1">
                    <a:ea typeface="+mn-lt"/>
                    <a:cs typeface="+mn-lt"/>
                  </a:rPr>
                  <a:t>Frobenius</a:t>
                </a:r>
                <a:r>
                  <a:rPr lang="en-US" b="1">
                    <a:ea typeface="+mn-lt"/>
                    <a:cs typeface="+mn-lt"/>
                  </a:rPr>
                  <a:t> norm</a:t>
                </a:r>
                <a:r>
                  <a:rPr lang="en-US">
                    <a:ea typeface="+mn-lt"/>
                    <a:cs typeface="+mn-lt"/>
                  </a:rPr>
                  <a:t> </a:t>
                </a:r>
                <a14:m>
                  <m:oMath xmlns:m="http://schemas.openxmlformats.org/officeDocument/2006/math">
                    <m:sSub>
                      <m:sSubPr>
                        <m:ctrlPr>
                          <a:rPr lang="en-US" b="0" i="1" smtClean="0">
                            <a:latin typeface="Cambria Math" panose="02040503050406030204" pitchFamily="18" charset="0"/>
                            <a:ea typeface="+mn-lt"/>
                            <a:cs typeface="+mn-lt"/>
                          </a:rPr>
                        </m:ctrlPr>
                      </m:sSubPr>
                      <m:e>
                        <m:d>
                          <m:dPr>
                            <m:begChr m:val="|"/>
                            <m:endChr m:val="|"/>
                            <m:ctrlPr>
                              <a:rPr lang="en-US" b="0" i="1" smtClean="0">
                                <a:latin typeface="Cambria Math" panose="02040503050406030204" pitchFamily="18" charset="0"/>
                                <a:ea typeface="+mn-lt"/>
                                <a:cs typeface="+mn-lt"/>
                              </a:rPr>
                            </m:ctrlPr>
                          </m:dPr>
                          <m:e>
                            <m:d>
                              <m:dPr>
                                <m:begChr m:val="|"/>
                                <m:endChr m:val="|"/>
                                <m:ctrlPr>
                                  <a:rPr lang="en-US" b="0" i="1" smtClean="0">
                                    <a:latin typeface="Cambria Math" panose="02040503050406030204" pitchFamily="18" charset="0"/>
                                    <a:ea typeface="+mn-lt"/>
                                    <a:cs typeface="+mn-lt"/>
                                  </a:rPr>
                                </m:ctrlPr>
                              </m:dPr>
                              <m:e>
                                <m:r>
                                  <a:rPr lang="en-US" b="1" i="0" smtClean="0">
                                    <a:latin typeface="Cambria Math" panose="02040503050406030204" pitchFamily="18" charset="0"/>
                                    <a:ea typeface="+mn-lt"/>
                                    <a:cs typeface="+mn-lt"/>
                                  </a:rPr>
                                  <m:t>𝐔</m:t>
                                </m:r>
                              </m:e>
                            </m:d>
                          </m:e>
                        </m:d>
                      </m:e>
                      <m:sub>
                        <m:r>
                          <a:rPr lang="en-US" b="0" i="1" smtClean="0">
                            <a:latin typeface="Cambria Math" panose="02040503050406030204" pitchFamily="18" charset="0"/>
                            <a:ea typeface="+mn-lt"/>
                            <a:cs typeface="+mn-lt"/>
                          </a:rPr>
                          <m:t>𝐹</m:t>
                        </m:r>
                      </m:sub>
                    </m:sSub>
                  </m:oMath>
                </a14:m>
                <a:r>
                  <a:rPr lang="en-US">
                    <a:ea typeface="+mn-lt"/>
                    <a:cs typeface="+mn-lt"/>
                  </a:rPr>
                  <a:t> to </a:t>
                </a:r>
                <a:r>
                  <a:rPr lang="en-US" b="1">
                    <a:ea typeface="+mn-lt"/>
                    <a:cs typeface="+mn-lt"/>
                  </a:rPr>
                  <a:t>rise</a:t>
                </a:r>
                <a:r>
                  <a:rPr lang="en-US">
                    <a:ea typeface="+mn-lt"/>
                    <a:cs typeface="+mn-lt"/>
                  </a:rPr>
                  <a:t>.</a:t>
                </a:r>
              </a:p>
              <a:p>
                <a:pPr marL="285750" indent="-285750">
                  <a:buFont typeface="Arial"/>
                  <a:buChar char="•"/>
                </a:pPr>
                <a:endParaRPr lang="en-US" b="1">
                  <a:cs typeface="Arial"/>
                </a:endParaRPr>
              </a:p>
              <a:p>
                <a:pPr marL="285750" indent="-285750">
                  <a:buFont typeface="Arial"/>
                  <a:buChar char="•"/>
                </a:pPr>
                <a:endParaRPr lang="en-US"/>
              </a:p>
              <a:p>
                <a:pPr algn="l"/>
                <a:endParaRPr lang="en-US"/>
              </a:p>
            </p:txBody>
          </p:sp>
        </mc:Choice>
        <mc:Fallback xmlns="">
          <p:sp>
            <p:nvSpPr>
              <p:cNvPr id="2" name="TextBox 1">
                <a:extLst>
                  <a:ext uri="{FF2B5EF4-FFF2-40B4-BE49-F238E27FC236}">
                    <a16:creationId xmlns:a16="http://schemas.microsoft.com/office/drawing/2014/main" id="{E84CBB78-5AAA-F8EF-FBA6-5696568F96BA}"/>
                  </a:ext>
                </a:extLst>
              </p:cNvPr>
              <p:cNvSpPr txBox="1">
                <a:spLocks noRot="1" noChangeAspect="1" noMove="1" noResize="1" noEditPoints="1" noAdjustHandles="1" noChangeArrowheads="1" noChangeShapeType="1" noTextEdit="1"/>
              </p:cNvSpPr>
              <p:nvPr/>
            </p:nvSpPr>
            <p:spPr>
              <a:xfrm>
                <a:off x="438788" y="1590764"/>
                <a:ext cx="7351716" cy="2657074"/>
              </a:xfrm>
              <a:prstGeom prst="rect">
                <a:avLst/>
              </a:prstGeom>
              <a:blipFill>
                <a:blip r:embed="rId11"/>
                <a:stretch>
                  <a:fillRect l="-746"/>
                </a:stretch>
              </a:blipFill>
            </p:spPr>
            <p:txBody>
              <a:bodyPr/>
              <a:lstStyle/>
              <a:p>
                <a:r>
                  <a:rPr lang="en-US">
                    <a:noFill/>
                  </a:rPr>
                  <a:t> </a:t>
                </a:r>
              </a:p>
            </p:txBody>
          </p:sp>
        </mc:Fallback>
      </mc:AlternateContent>
    </p:spTree>
    <p:extLst>
      <p:ext uri="{BB962C8B-B14F-4D97-AF65-F5344CB8AC3E}">
        <p14:creationId xmlns:p14="http://schemas.microsoft.com/office/powerpoint/2010/main" val="3847751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608C3-F232-3EFF-ECCA-E323281328E7}"/>
            </a:ext>
          </a:extLst>
        </p:cNvPr>
        <p:cNvGrpSpPr/>
        <p:nvPr/>
      </p:nvGrpSpPr>
      <p:grpSpPr>
        <a:xfrm>
          <a:off x="0" y="0"/>
          <a:ext cx="0" cy="0"/>
          <a:chOff x="0" y="0"/>
          <a:chExt cx="0" cy="0"/>
        </a:xfrm>
      </p:grpSpPr>
      <p:sp>
        <p:nvSpPr>
          <p:cNvPr id="107" name="Google Shape;73;p15">
            <a:extLst>
              <a:ext uri="{FF2B5EF4-FFF2-40B4-BE49-F238E27FC236}">
                <a16:creationId xmlns:a16="http://schemas.microsoft.com/office/drawing/2014/main" id="{A5D30E9D-2478-BAF7-C02B-0C093777CEC9}"/>
              </a:ext>
            </a:extLst>
          </p:cNvPr>
          <p:cNvSpPr/>
          <p:nvPr/>
        </p:nvSpPr>
        <p:spPr>
          <a:xfrm>
            <a:off x="560160" y="6297840"/>
            <a:ext cx="11195280" cy="360"/>
          </a:xfrm>
          <a:custGeom>
            <a:avLst/>
            <a:gdLst/>
            <a:ahLst/>
            <a:cxnLst/>
            <a:rect l="l" t="t" r="r" b="b"/>
            <a:pathLst>
              <a:path w="21600" h="21600">
                <a:moveTo>
                  <a:pt x="0" y="0"/>
                </a:moveTo>
                <a:lnTo>
                  <a:pt x="21600" y="21600"/>
                </a:lnTo>
              </a:path>
            </a:pathLst>
          </a:custGeom>
          <a:noFill/>
          <a:ln w="9525">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pic>
        <p:nvPicPr>
          <p:cNvPr id="108" name="Google Shape;74;p15">
            <a:extLst>
              <a:ext uri="{FF2B5EF4-FFF2-40B4-BE49-F238E27FC236}">
                <a16:creationId xmlns:a16="http://schemas.microsoft.com/office/drawing/2014/main" id="{CECEF8C2-8B56-4062-472F-F9C573E016B6}"/>
              </a:ext>
            </a:extLst>
          </p:cNvPr>
          <p:cNvPicPr/>
          <p:nvPr/>
        </p:nvPicPr>
        <p:blipFill>
          <a:blip r:embed="rId3"/>
          <a:stretch/>
        </p:blipFill>
        <p:spPr>
          <a:xfrm>
            <a:off x="719280" y="6423120"/>
            <a:ext cx="820440" cy="140760"/>
          </a:xfrm>
          <a:prstGeom prst="rect">
            <a:avLst/>
          </a:prstGeom>
          <a:ln w="0">
            <a:noFill/>
          </a:ln>
        </p:spPr>
      </p:pic>
      <p:sp>
        <p:nvSpPr>
          <p:cNvPr id="109" name="Google Shape;75;p15">
            <a:extLst>
              <a:ext uri="{FF2B5EF4-FFF2-40B4-BE49-F238E27FC236}">
                <a16:creationId xmlns:a16="http://schemas.microsoft.com/office/drawing/2014/main" id="{767CA6A4-0601-37AF-6688-BCDC80D6C039}"/>
              </a:ext>
            </a:extLst>
          </p:cNvPr>
          <p:cNvSpPr/>
          <p:nvPr/>
        </p:nvSpPr>
        <p:spPr>
          <a:xfrm>
            <a:off x="360" y="0"/>
            <a:ext cx="12190680" cy="223920"/>
          </a:xfrm>
          <a:prstGeom prst="rect">
            <a:avLst/>
          </a:prstGeom>
          <a:gradFill rotWithShape="0">
            <a:gsLst>
              <a:gs pos="49000">
                <a:srgbClr val="002856"/>
              </a:gs>
              <a:gs pos="100000">
                <a:srgbClr val="1CCFC9"/>
              </a:gs>
            </a:gsLst>
            <a:lin ang="0"/>
          </a:gradFill>
          <a:ln w="0">
            <a:noFill/>
          </a:ln>
        </p:spPr>
        <p:style>
          <a:lnRef idx="0">
            <a:scrgbClr r="0" g="0" b="0"/>
          </a:lnRef>
          <a:fillRef idx="0">
            <a:scrgbClr r="0" g="0" b="0"/>
          </a:fillRef>
          <a:effectRef idx="0">
            <a:scrgbClr r="0" g="0" b="0"/>
          </a:effectRef>
          <a:fontRef idx="minor"/>
        </p:style>
        <p:txBody>
          <a:bodyPr/>
          <a:lstStyle/>
          <a:p>
            <a:endParaRPr lang="en-US"/>
          </a:p>
        </p:txBody>
      </p:sp>
      <p:pic>
        <p:nvPicPr>
          <p:cNvPr id="110" name="Google Shape;76;p15">
            <a:extLst>
              <a:ext uri="{FF2B5EF4-FFF2-40B4-BE49-F238E27FC236}">
                <a16:creationId xmlns:a16="http://schemas.microsoft.com/office/drawing/2014/main" id="{C64B8055-065E-DEC9-034F-134C627F51A4}"/>
              </a:ext>
            </a:extLst>
          </p:cNvPr>
          <p:cNvPicPr/>
          <p:nvPr/>
        </p:nvPicPr>
        <p:blipFill>
          <a:blip r:embed="rId4"/>
          <a:stretch/>
        </p:blipFill>
        <p:spPr>
          <a:xfrm>
            <a:off x="10530360" y="6434640"/>
            <a:ext cx="1110960" cy="117000"/>
          </a:xfrm>
          <a:prstGeom prst="rect">
            <a:avLst/>
          </a:prstGeom>
          <a:ln w="0">
            <a:noFill/>
          </a:ln>
        </p:spPr>
      </p:pic>
      <p:sp>
        <p:nvSpPr>
          <p:cNvPr id="111" name="Google Shape;78;p15">
            <a:extLst>
              <a:ext uri="{FF2B5EF4-FFF2-40B4-BE49-F238E27FC236}">
                <a16:creationId xmlns:a16="http://schemas.microsoft.com/office/drawing/2014/main" id="{09047146-463C-892F-D4A3-1A7DF10C458A}"/>
              </a:ext>
            </a:extLst>
          </p:cNvPr>
          <p:cNvSpPr/>
          <p:nvPr/>
        </p:nvSpPr>
        <p:spPr>
          <a:xfrm>
            <a:off x="74160" y="1041036"/>
            <a:ext cx="4846320" cy="410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sp>
        <p:nvSpPr>
          <p:cNvPr id="112" name="Google Shape;171;g1bfb7f1703a_0_42">
            <a:extLst>
              <a:ext uri="{FF2B5EF4-FFF2-40B4-BE49-F238E27FC236}">
                <a16:creationId xmlns:a16="http://schemas.microsoft.com/office/drawing/2014/main" id="{814AF7C3-4F44-E076-51B2-A5A45318F75B}"/>
              </a:ext>
            </a:extLst>
          </p:cNvPr>
          <p:cNvSpPr/>
          <p:nvPr/>
        </p:nvSpPr>
        <p:spPr>
          <a:xfrm>
            <a:off x="560160" y="901800"/>
            <a:ext cx="1008720" cy="360"/>
          </a:xfrm>
          <a:custGeom>
            <a:avLst/>
            <a:gdLst/>
            <a:ahLst/>
            <a:cxnLst/>
            <a:rect l="l" t="t" r="r" b="b"/>
            <a:pathLst>
              <a:path w="21600" h="21600">
                <a:moveTo>
                  <a:pt x="0" y="0"/>
                </a:moveTo>
                <a:lnTo>
                  <a:pt x="21600" y="21600"/>
                </a:lnTo>
              </a:path>
            </a:pathLst>
          </a:custGeom>
          <a:noFill/>
          <a:ln w="57150">
            <a:solidFill>
              <a:srgbClr val="43C0C2"/>
            </a:solidFill>
            <a:miter/>
          </a:ln>
        </p:spPr>
        <p:style>
          <a:lnRef idx="0">
            <a:scrgbClr r="0" g="0" b="0"/>
          </a:lnRef>
          <a:fillRef idx="0">
            <a:scrgbClr r="0" g="0" b="0"/>
          </a:fillRef>
          <a:effectRef idx="0">
            <a:scrgbClr r="0" g="0" b="0"/>
          </a:effectRef>
          <a:fontRef idx="minor"/>
        </p:style>
        <p:txBody>
          <a:bodyPr/>
          <a:lstStyle/>
          <a:p>
            <a:endParaRPr lang="en-US"/>
          </a:p>
        </p:txBody>
      </p:sp>
      <p:sp>
        <p:nvSpPr>
          <p:cNvPr id="6" name="TextBox 5">
            <a:extLst>
              <a:ext uri="{FF2B5EF4-FFF2-40B4-BE49-F238E27FC236}">
                <a16:creationId xmlns:a16="http://schemas.microsoft.com/office/drawing/2014/main" id="{2F51D635-A90A-6F85-9122-256CA310693E}"/>
              </a:ext>
            </a:extLst>
          </p:cNvPr>
          <p:cNvSpPr txBox="1"/>
          <p:nvPr/>
        </p:nvSpPr>
        <p:spPr>
          <a:xfrm>
            <a:off x="429489" y="1256146"/>
            <a:ext cx="6076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Measures on the first layer Trained on CIFAR-10</a:t>
            </a:r>
            <a:endParaRPr lang="en-US"/>
          </a:p>
        </p:txBody>
      </p:sp>
      <p:sp>
        <p:nvSpPr>
          <p:cNvPr id="9" name="TextBox 8">
            <a:extLst>
              <a:ext uri="{FF2B5EF4-FFF2-40B4-BE49-F238E27FC236}">
                <a16:creationId xmlns:a16="http://schemas.microsoft.com/office/drawing/2014/main" id="{FE88C78E-645F-B4AB-700C-25AABF25F2B9}"/>
              </a:ext>
            </a:extLst>
          </p:cNvPr>
          <p:cNvSpPr txBox="1"/>
          <p:nvPr/>
        </p:nvSpPr>
        <p:spPr>
          <a:xfrm>
            <a:off x="443974" y="380879"/>
            <a:ext cx="471406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t>First layer</a:t>
            </a: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C5D924-4B73-585C-0A03-3C137B643082}"/>
                  </a:ext>
                </a:extLst>
              </p:cNvPr>
              <p:cNvSpPr txBox="1"/>
              <p:nvPr/>
            </p:nvSpPr>
            <p:spPr>
              <a:xfrm>
                <a:off x="438788" y="1590764"/>
                <a:ext cx="735171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b="1">
                    <a:ea typeface="+mn-lt"/>
                    <a:cs typeface="+mn-lt"/>
                  </a:rPr>
                  <a:t>Distance to Initialization (                      ):</a:t>
                </a:r>
                <a:endParaRPr lang="en-US"/>
              </a:p>
              <a:p>
                <a:pPr marL="285750" indent="-285750">
                  <a:buFont typeface="Wingdings"/>
                  <a:buChar char="§"/>
                </a:pPr>
                <a:endParaRPr lang="en-US" b="1">
                  <a:ea typeface="+mn-lt"/>
                  <a:cs typeface="+mn-lt"/>
                </a:endParaRPr>
              </a:p>
              <a:p>
                <a:pPr marL="742950" lvl="1" indent="-285750">
                  <a:buFont typeface="Arial"/>
                  <a:buChar char="•"/>
                </a:pPr>
                <a:r>
                  <a:rPr lang="en-US" b="1">
                    <a:ea typeface="+mn-lt"/>
                    <a:cs typeface="+mn-lt"/>
                  </a:rPr>
                  <a:t>Trend:</a:t>
                </a:r>
                <a:r>
                  <a:rPr lang="en-US">
                    <a:ea typeface="+mn-lt"/>
                    <a:cs typeface="+mn-lt"/>
                  </a:rPr>
                  <a:t> </a:t>
                </a:r>
                <a:r>
                  <a:rPr lang="en-US" b="1">
                    <a:ea typeface="+mn-lt"/>
                    <a:cs typeface="+mn-lt"/>
                  </a:rPr>
                  <a:t>Decreases</a:t>
                </a:r>
                <a:r>
                  <a:rPr lang="en-US">
                    <a:ea typeface="+mn-lt"/>
                    <a:cs typeface="+mn-lt"/>
                  </a:rPr>
                  <a:t> with increasing </a:t>
                </a:r>
                <a14:m>
                  <m:oMath xmlns:m="http://schemas.openxmlformats.org/officeDocument/2006/math">
                    <m:r>
                      <a:rPr lang="en-US" i="1" dirty="0" smtClean="0">
                        <a:latin typeface="Cambria Math" panose="02040503050406030204" pitchFamily="18" charset="0"/>
                        <a:ea typeface="+mn-lt"/>
                        <a:cs typeface="+mn-lt"/>
                      </a:rPr>
                      <m:t>h</m:t>
                    </m:r>
                  </m:oMath>
                </a14:m>
                <a:r>
                  <a:rPr lang="en-US">
                    <a:ea typeface="+mn-lt"/>
                    <a:cs typeface="+mn-lt"/>
                  </a:rPr>
                  <a:t>.</a:t>
                </a:r>
              </a:p>
              <a:p>
                <a:pPr lvl="1"/>
                <a:endParaRPr lang="en-US">
                  <a:ea typeface="+mn-lt"/>
                  <a:cs typeface="+mn-lt"/>
                </a:endParaRPr>
              </a:p>
              <a:p>
                <a:pPr marL="742950" lvl="1" indent="-285750">
                  <a:buFont typeface="Arial"/>
                  <a:buChar char="•"/>
                </a:pPr>
                <a:r>
                  <a:rPr lang="en-US">
                    <a:ea typeface="+mn-lt"/>
                    <a:cs typeface="+mn-lt"/>
                  </a:rPr>
                  <a:t>Converged weights stay </a:t>
                </a:r>
                <a:r>
                  <a:rPr lang="en-US" b="1">
                    <a:ea typeface="+mn-lt"/>
                    <a:cs typeface="+mn-lt"/>
                  </a:rPr>
                  <a:t>closer to their initial values</a:t>
                </a:r>
                <a:r>
                  <a:rPr lang="en-US">
                    <a:ea typeface="+mn-lt"/>
                    <a:cs typeface="+mn-lt"/>
                  </a:rPr>
                  <a:t> in wider networks, hence Distance to Initialization keeps falling with increasing </a:t>
                </a:r>
                <a14:m>
                  <m:oMath xmlns:m="http://schemas.openxmlformats.org/officeDocument/2006/math">
                    <m:r>
                      <a:rPr lang="en-US" b="0" i="1" smtClean="0">
                        <a:latin typeface="Cambria Math" panose="02040503050406030204" pitchFamily="18" charset="0"/>
                        <a:ea typeface="+mn-lt"/>
                        <a:cs typeface="+mn-lt"/>
                      </a:rPr>
                      <m:t>h</m:t>
                    </m:r>
                  </m:oMath>
                </a14:m>
                <a:r>
                  <a:rPr lang="en-US">
                    <a:ea typeface="+mn-lt"/>
                    <a:cs typeface="+mn-lt"/>
                  </a:rPr>
                  <a:t>.</a:t>
                </a:r>
              </a:p>
              <a:p>
                <a:endParaRPr lang="en-US" b="1">
                  <a:ea typeface="+mn-lt"/>
                  <a:cs typeface="+mn-lt"/>
                </a:endParaRPr>
              </a:p>
              <a:p>
                <a:pPr>
                  <a:buFont typeface="Wingdings"/>
                  <a:buChar char="§"/>
                </a:pPr>
                <a:r>
                  <a:rPr lang="en-US" b="1">
                    <a:ea typeface="+mn-lt"/>
                    <a:cs typeface="+mn-lt"/>
                  </a:rPr>
                  <a:t>Takeaways:</a:t>
                </a:r>
                <a:endParaRPr lang="en-US" b="1">
                  <a:cs typeface="Arial"/>
                </a:endParaRPr>
              </a:p>
              <a:p>
                <a:pPr>
                  <a:buFont typeface="Wingdings"/>
                  <a:buChar char="§"/>
                </a:pPr>
                <a:endParaRPr lang="en-US" b="1">
                  <a:ea typeface="+mn-lt"/>
                  <a:cs typeface="+mn-lt"/>
                </a:endParaRPr>
              </a:p>
              <a:p>
                <a:pPr marL="285750" indent="-285750">
                  <a:buFont typeface="Wingdings"/>
                  <a:buChar char="§"/>
                </a:pPr>
                <a:r>
                  <a:rPr lang="en-US" err="1">
                    <a:ea typeface="+mn-lt"/>
                    <a:cs typeface="+mn-lt"/>
                  </a:rPr>
                  <a:t>Frobenius</a:t>
                </a:r>
                <a:r>
                  <a:rPr lang="en-US">
                    <a:ea typeface="+mn-lt"/>
                    <a:cs typeface="+mn-lt"/>
                  </a:rPr>
                  <a:t> norm in the first layer initially decreases due to lower converged weights but then increases as the number of hidden units grows, driven by the sum of the aggregated norms. While distance to Initialization keeps decreasing with increasing </a:t>
                </a:r>
                <a14:m>
                  <m:oMath xmlns:m="http://schemas.openxmlformats.org/officeDocument/2006/math">
                    <m:r>
                      <a:rPr lang="en-US" b="0" i="1" smtClean="0">
                        <a:latin typeface="Cambria Math" panose="02040503050406030204" pitchFamily="18" charset="0"/>
                        <a:ea typeface="+mn-lt"/>
                        <a:cs typeface="+mn-lt"/>
                      </a:rPr>
                      <m:t>h</m:t>
                    </m:r>
                  </m:oMath>
                </a14:m>
                <a:r>
                  <a:rPr lang="en-US"/>
                  <a:t>.</a:t>
                </a:r>
              </a:p>
              <a:p>
                <a:pPr marL="285750" indent="-285750">
                  <a:buFont typeface="Wingdings"/>
                  <a:buChar char="§"/>
                </a:pPr>
                <a:endParaRPr lang="en-US" b="1">
                  <a:cs typeface="Arial"/>
                </a:endParaRPr>
              </a:p>
              <a:p>
                <a:pPr marL="285750" indent="-285750">
                  <a:buFont typeface="Wingdings"/>
                  <a:buChar char="§"/>
                </a:pPr>
                <a:endParaRPr lang="en-US"/>
              </a:p>
              <a:p>
                <a:pPr algn="l"/>
                <a:endParaRPr lang="en-US"/>
              </a:p>
            </p:txBody>
          </p:sp>
        </mc:Choice>
        <mc:Fallback xmlns="">
          <p:sp>
            <p:nvSpPr>
              <p:cNvPr id="2" name="TextBox 1">
                <a:extLst>
                  <a:ext uri="{FF2B5EF4-FFF2-40B4-BE49-F238E27FC236}">
                    <a16:creationId xmlns:a16="http://schemas.microsoft.com/office/drawing/2014/main" id="{78C5D924-4B73-585C-0A03-3C137B643082}"/>
                  </a:ext>
                </a:extLst>
              </p:cNvPr>
              <p:cNvSpPr txBox="1">
                <a:spLocks noRot="1" noChangeAspect="1" noMove="1" noResize="1" noEditPoints="1" noAdjustHandles="1" noChangeArrowheads="1" noChangeShapeType="1" noTextEdit="1"/>
              </p:cNvSpPr>
              <p:nvPr/>
            </p:nvSpPr>
            <p:spPr>
              <a:xfrm>
                <a:off x="438788" y="1590764"/>
                <a:ext cx="7351716" cy="4801314"/>
              </a:xfrm>
              <a:prstGeom prst="rect">
                <a:avLst/>
              </a:prstGeom>
              <a:blipFill>
                <a:blip r:embed="rId5"/>
                <a:stretch>
                  <a:fillRect l="-580" t="-76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D0E85F0F-82FA-64E7-8E13-5844A4018F00}"/>
              </a:ext>
            </a:extLst>
          </p:cNvPr>
          <p:cNvPicPr>
            <a:picLocks noChangeAspect="1"/>
          </p:cNvPicPr>
          <p:nvPr/>
        </p:nvPicPr>
        <p:blipFill>
          <a:blip r:embed="rId6"/>
          <a:stretch>
            <a:fillRect/>
          </a:stretch>
        </p:blipFill>
        <p:spPr>
          <a:xfrm>
            <a:off x="3598877" y="1637200"/>
            <a:ext cx="1321603" cy="354746"/>
          </a:xfrm>
          <a:prstGeom prst="rect">
            <a:avLst/>
          </a:prstGeom>
        </p:spPr>
      </p:pic>
      <p:pic>
        <p:nvPicPr>
          <p:cNvPr id="22" name="Google Shape;76;p15">
            <a:extLst>
              <a:ext uri="{FF2B5EF4-FFF2-40B4-BE49-F238E27FC236}">
                <a16:creationId xmlns:a16="http://schemas.microsoft.com/office/drawing/2014/main" id="{100EC807-A7AF-9522-984B-27A91F695E05}"/>
              </a:ext>
            </a:extLst>
          </p:cNvPr>
          <p:cNvPicPr/>
          <p:nvPr/>
        </p:nvPicPr>
        <p:blipFill>
          <a:blip r:embed="rId4"/>
          <a:stretch/>
        </p:blipFill>
        <p:spPr>
          <a:xfrm>
            <a:off x="10530360" y="6434640"/>
            <a:ext cx="1110960" cy="117000"/>
          </a:xfrm>
          <a:prstGeom prst="rect">
            <a:avLst/>
          </a:prstGeom>
          <a:ln w="0">
            <a:noFill/>
          </a:ln>
        </p:spPr>
      </p:pic>
      <p:pic>
        <p:nvPicPr>
          <p:cNvPr id="23" name="Picture 22">
            <a:extLst>
              <a:ext uri="{FF2B5EF4-FFF2-40B4-BE49-F238E27FC236}">
                <a16:creationId xmlns:a16="http://schemas.microsoft.com/office/drawing/2014/main" id="{1CD580C3-F36F-3C9E-AC02-ACFBC27183C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652529" y="452011"/>
            <a:ext cx="3258518" cy="3137114"/>
          </a:xfrm>
          <a:prstGeom prst="rect">
            <a:avLst/>
          </a:prstGeom>
        </p:spPr>
      </p:pic>
      <p:pic>
        <p:nvPicPr>
          <p:cNvPr id="24" name="Picture 2">
            <a:extLst>
              <a:ext uri="{FF2B5EF4-FFF2-40B4-BE49-F238E27FC236}">
                <a16:creationId xmlns:a16="http://schemas.microsoft.com/office/drawing/2014/main" id="{E283ED7F-66A8-C329-D694-C7D7512B81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8540" y="3797155"/>
            <a:ext cx="2610670" cy="25006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372876B-4F07-5CA0-60B5-C2E450280C2E}"/>
                  </a:ext>
                </a:extLst>
              </p:cNvPr>
              <p:cNvSpPr txBox="1"/>
              <p:nvPr/>
            </p:nvSpPr>
            <p:spPr>
              <a:xfrm>
                <a:off x="8558540" y="3905362"/>
                <a:ext cx="10972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1" i="0" smtClean="0">
                          <a:latin typeface="Cambria Math" panose="02040503050406030204" pitchFamily="18" charset="0"/>
                        </a:rPr>
                        <m:t>𝐔</m:t>
                      </m:r>
                      <m:r>
                        <a:rPr lang="en-US" sz="16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𝑑</m:t>
                          </m:r>
                        </m:sup>
                      </m:sSup>
                    </m:oMath>
                  </m:oMathPara>
                </a14:m>
                <a:endParaRPr lang="en-US"/>
              </a:p>
            </p:txBody>
          </p:sp>
        </mc:Choice>
        <mc:Fallback xmlns="">
          <p:sp>
            <p:nvSpPr>
              <p:cNvPr id="25" name="TextBox 24">
                <a:extLst>
                  <a:ext uri="{FF2B5EF4-FFF2-40B4-BE49-F238E27FC236}">
                    <a16:creationId xmlns:a16="http://schemas.microsoft.com/office/drawing/2014/main" id="{9372876B-4F07-5CA0-60B5-C2E450280C2E}"/>
                  </a:ext>
                </a:extLst>
              </p:cNvPr>
              <p:cNvSpPr txBox="1">
                <a:spLocks noRot="1" noChangeAspect="1" noMove="1" noResize="1" noEditPoints="1" noAdjustHandles="1" noChangeArrowheads="1" noChangeShapeType="1" noTextEdit="1"/>
              </p:cNvSpPr>
              <p:nvPr/>
            </p:nvSpPr>
            <p:spPr>
              <a:xfrm>
                <a:off x="8558540" y="3905362"/>
                <a:ext cx="1097262"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37B8B4B-4520-CAEA-A39B-2F7E3576DCFA}"/>
                  </a:ext>
                </a:extLst>
              </p:cNvPr>
              <p:cNvSpPr txBox="1"/>
              <p:nvPr/>
            </p:nvSpPr>
            <p:spPr>
              <a:xfrm>
                <a:off x="10214551" y="3954436"/>
                <a:ext cx="1247774"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𝐕</m:t>
                      </m:r>
                      <m:r>
                        <a:rPr lang="en-US" sz="1800" i="1">
                          <a:latin typeface="Cambria Math" panose="02040503050406030204" pitchFamily="18" charset="0"/>
                        </a:rPr>
                        <m:t>∈</m:t>
                      </m:r>
                      <m:sSup>
                        <m:sSupPr>
                          <m:ctrlPr>
                            <a:rPr lang="en-US" sz="1800" i="1">
                              <a:latin typeface="Cambria Math" panose="02040503050406030204" pitchFamily="18" charset="0"/>
                            </a:rPr>
                          </m:ctrlPr>
                        </m:sSupPr>
                        <m:e>
                          <m:r>
                            <m:rPr>
                              <m:nor/>
                            </m:rPr>
                            <a:rPr lang="en-US" sz="1800" dirty="0">
                              <a:latin typeface="Cambria Math" panose="02040503050406030204" pitchFamily="18" charset="0"/>
                              <a:ea typeface="Cambria Math" panose="02040503050406030204" pitchFamily="18" charset="0"/>
                            </a:rPr>
                            <m:t>ℝ</m:t>
                          </m:r>
                        </m:e>
                        <m:sup>
                          <m:r>
                            <a:rPr lang="en-US" sz="1800" b="0" i="1" dirty="0" smtClean="0">
                              <a:latin typeface="Cambria Math" panose="02040503050406030204" pitchFamily="18" charset="0"/>
                              <a:ea typeface="Cambria Math" panose="02040503050406030204" pitchFamily="18" charset="0"/>
                            </a:rPr>
                            <m:t>𝑐</m:t>
                          </m:r>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sup>
                      </m:sSup>
                    </m:oMath>
                  </m:oMathPara>
                </a14:m>
                <a:endParaRPr lang="en-US"/>
              </a:p>
            </p:txBody>
          </p:sp>
        </mc:Choice>
        <mc:Fallback xmlns="">
          <p:sp>
            <p:nvSpPr>
              <p:cNvPr id="26" name="TextBox 25">
                <a:extLst>
                  <a:ext uri="{FF2B5EF4-FFF2-40B4-BE49-F238E27FC236}">
                    <a16:creationId xmlns:a16="http://schemas.microsoft.com/office/drawing/2014/main" id="{437B8B4B-4520-CAEA-A39B-2F7E3576DCFA}"/>
                  </a:ext>
                </a:extLst>
              </p:cNvPr>
              <p:cNvSpPr txBox="1">
                <a:spLocks noRot="1" noChangeAspect="1" noMove="1" noResize="1" noEditPoints="1" noAdjustHandles="1" noChangeArrowheads="1" noChangeShapeType="1" noTextEdit="1"/>
              </p:cNvSpPr>
              <p:nvPr/>
            </p:nvSpPr>
            <p:spPr>
              <a:xfrm>
                <a:off x="10214551" y="3954436"/>
                <a:ext cx="1247774" cy="374270"/>
              </a:xfrm>
              <a:prstGeom prst="rect">
                <a:avLst/>
              </a:prstGeom>
              <a:blipFill>
                <a:blip r:embed="rId10"/>
                <a:stretch>
                  <a:fillRect/>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D3618605-7245-A63F-6F21-660C9443C768}"/>
              </a:ext>
            </a:extLst>
          </p:cNvPr>
          <p:cNvPicPr>
            <a:picLocks noChangeAspect="1"/>
          </p:cNvPicPr>
          <p:nvPr/>
        </p:nvPicPr>
        <p:blipFill>
          <a:blip r:embed="rId11"/>
          <a:stretch>
            <a:fillRect/>
          </a:stretch>
        </p:blipFill>
        <p:spPr>
          <a:xfrm>
            <a:off x="10896423" y="769485"/>
            <a:ext cx="1153431" cy="601035"/>
          </a:xfrm>
          <a:prstGeom prst="rect">
            <a:avLst/>
          </a:prstGeom>
        </p:spPr>
      </p:pic>
      <p:pic>
        <p:nvPicPr>
          <p:cNvPr id="28" name="Picture 27">
            <a:extLst>
              <a:ext uri="{FF2B5EF4-FFF2-40B4-BE49-F238E27FC236}">
                <a16:creationId xmlns:a16="http://schemas.microsoft.com/office/drawing/2014/main" id="{0030D424-D90F-4189-05A7-BF2F2D2A9D32}"/>
              </a:ext>
            </a:extLst>
          </p:cNvPr>
          <p:cNvPicPr>
            <a:picLocks noChangeAspect="1"/>
          </p:cNvPicPr>
          <p:nvPr/>
        </p:nvPicPr>
        <p:blipFill>
          <a:blip r:embed="rId12"/>
          <a:stretch>
            <a:fillRect/>
          </a:stretch>
        </p:blipFill>
        <p:spPr>
          <a:xfrm>
            <a:off x="7465709" y="1362673"/>
            <a:ext cx="186820" cy="1030032"/>
          </a:xfrm>
          <a:prstGeom prst="rect">
            <a:avLst/>
          </a:prstGeom>
        </p:spPr>
      </p:pic>
    </p:spTree>
    <p:extLst>
      <p:ext uri="{BB962C8B-B14F-4D97-AF65-F5344CB8AC3E}">
        <p14:creationId xmlns:p14="http://schemas.microsoft.com/office/powerpoint/2010/main" val="3837301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6d0ef355-fd18-4222-bc31-ff6e88e2ada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06CDC80045AF4F4682E87F2CAE037F1B" ma:contentTypeVersion="18" ma:contentTypeDescription="새 문서를 만듭니다." ma:contentTypeScope="" ma:versionID="e25c415320f2f040428df5105d2ecedc">
  <xsd:schema xmlns:xsd="http://www.w3.org/2001/XMLSchema" xmlns:xs="http://www.w3.org/2001/XMLSchema" xmlns:p="http://schemas.microsoft.com/office/2006/metadata/properties" xmlns:ns3="6d0ef355-fd18-4222-bc31-ff6e88e2adac" xmlns:ns4="882bc44b-5390-4629-9b43-327fd0b6e276" targetNamespace="http://schemas.microsoft.com/office/2006/metadata/properties" ma:root="true" ma:fieldsID="0d4d979032230e8afda16c4a01b5268a" ns3:_="" ns4:_="">
    <xsd:import namespace="6d0ef355-fd18-4222-bc31-ff6e88e2adac"/>
    <xsd:import namespace="882bc44b-5390-4629-9b43-327fd0b6e27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ServiceLocation" minOccurs="0"/>
                <xsd:element ref="ns3:MediaLengthInSeconds" minOccurs="0"/>
                <xsd:element ref="ns3:MediaServiceSearchProperties"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0ef355-fd18-4222-bc31-ff6e88e2ad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_activity" ma:index="20" nillable="true" ma:displayName="_activity" ma:hidden="true" ma:internalName="_activity">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2bc44b-5390-4629-9b43-327fd0b6e276" elementFormDefault="qualified">
    <xsd:import namespace="http://schemas.microsoft.com/office/2006/documentManagement/types"/>
    <xsd:import namespace="http://schemas.microsoft.com/office/infopath/2007/PartnerControls"/>
    <xsd:element name="SharedWithUsers" ma:index="21"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세부 정보 공유" ma:internalName="SharedWithDetails" ma:readOnly="true">
      <xsd:simpleType>
        <xsd:restriction base="dms:Note">
          <xsd:maxLength value="255"/>
        </xsd:restriction>
      </xsd:simpleType>
    </xsd:element>
    <xsd:element name="SharingHintHash" ma:index="23" nillable="true" ma:displayName="힌트 해시 공유"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43531F-A9C7-48EC-90FF-D30D624CB73B}">
  <ds:schemaRefs>
    <ds:schemaRef ds:uri="http://schemas.microsoft.com/sharepoint/v3/contenttype/forms"/>
  </ds:schemaRefs>
</ds:datastoreItem>
</file>

<file path=customXml/itemProps2.xml><?xml version="1.0" encoding="utf-8"?>
<ds:datastoreItem xmlns:ds="http://schemas.openxmlformats.org/officeDocument/2006/customXml" ds:itemID="{EDC3E0C1-1986-4EF6-B1A8-AD00537D6AA7}">
  <ds:schemaRefs>
    <ds:schemaRef ds:uri="6d0ef355-fd18-4222-bc31-ff6e88e2adac"/>
    <ds:schemaRef ds:uri="882bc44b-5390-4629-9b43-327fd0b6e27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1B4FE05-E06E-448F-B9ED-1E832C42EFB2}">
  <ds:schemaRefs>
    <ds:schemaRef ds:uri="6d0ef355-fd18-4222-bc31-ff6e88e2adac"/>
    <ds:schemaRef ds:uri="882bc44b-5390-4629-9b43-327fd0b6e27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34</Slides>
  <Notes>34</Notes>
  <HiddenSlides>0</HiddenSlide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(학생) ELDOR FOZILOV (경영학부)</dc:creator>
  <dc:description/>
  <cp:revision>2</cp:revision>
  <dcterms:created xsi:type="dcterms:W3CDTF">2023-07-09T03:10:40Z</dcterms:created>
  <dcterms:modified xsi:type="dcterms:W3CDTF">2024-11-07T00:56:18Z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0x01010006CDC80045AF4F4682E87F2CAE037F1B</vt:lpwstr>
  </property>
  <property fmtid="{D5CDD505-2E9C-101B-9397-08002B2CF9AE}" pid="3" name="Notes">
    <vt:i4>5</vt:i4>
  </property>
  <property fmtid="{D5CDD505-2E9C-101B-9397-08002B2CF9AE}" pid="4" name="PresentationFormat">
    <vt:lpwstr>Widescreen</vt:lpwstr>
  </property>
  <property fmtid="{D5CDD505-2E9C-101B-9397-08002B2CF9AE}" pid="5" name="Slides">
    <vt:i4>6</vt:i4>
  </property>
</Properties>
</file>